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"/>
  </p:notesMasterIdLst>
  <p:sldIdLst>
    <p:sldId id="257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72A2"/>
    <a:srgbClr val="7D9980"/>
    <a:srgbClr val="D3F9FB"/>
    <a:srgbClr val="0432FF"/>
    <a:srgbClr val="00FA00"/>
    <a:srgbClr val="FF26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1741"/>
  </p:normalViewPr>
  <p:slideViewPr>
    <p:cSldViewPr snapToGrid="0">
      <p:cViewPr>
        <p:scale>
          <a:sx n="47" d="100"/>
          <a:sy n="47" d="100"/>
        </p:scale>
        <p:origin x="2952" y="224"/>
      </p:cViewPr>
      <p:guideLst>
        <p:guide orient="horz" pos="13481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9E6F5-5416-BB41-87BB-E3FD9309BBE4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498FA-58EE-E846-BAFE-3ADA820217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252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2721D-7ECE-EA8C-F68F-1AE04043D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5C016-6E02-C1E6-87AA-1E9A1BFD8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64988-176C-CE8F-9DDA-88AEC6A5D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  <a:p>
            <a:pPr marL="0" algn="r" defTabSz="914400" rtl="1" eaLnBrk="1" latinLnBrk="0" hangingPunct="1"/>
            <a:endParaRPr lang="en-IL" dirty="0"/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116FF-6BFA-AA8C-E268-92C2AD46A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498FA-58EE-E846-BAFE-3ADA8202174A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703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7032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1218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009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553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467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462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738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84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68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641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1769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67F6E-F385-2A46-A115-B705BA1EF998}" type="datetimeFigureOut">
              <a:rPr lang="en-IL" smtClean="0"/>
              <a:t>04/02/2026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C59511-DE77-0C49-80D4-02B695A6E91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512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63" Type="http://schemas.openxmlformats.org/officeDocument/2006/relationships/image" Target="../media/image38.png"/><Relationship Id="rId68" Type="http://schemas.openxmlformats.org/officeDocument/2006/relationships/image" Target="../media/image66.png"/><Relationship Id="rId84" Type="http://schemas.openxmlformats.org/officeDocument/2006/relationships/image" Target="../media/image60.png"/><Relationship Id="rId89" Type="http://schemas.openxmlformats.org/officeDocument/2006/relationships/image" Target="../media/image63.png"/><Relationship Id="rId112" Type="http://schemas.openxmlformats.org/officeDocument/2006/relationships/image" Target="../media/image81.png"/><Relationship Id="rId16" Type="http://schemas.openxmlformats.org/officeDocument/2006/relationships/image" Target="../media/image13.png"/><Relationship Id="rId107" Type="http://schemas.openxmlformats.org/officeDocument/2006/relationships/image" Target="../media/image74.png"/><Relationship Id="rId11" Type="http://schemas.openxmlformats.org/officeDocument/2006/relationships/image" Target="../media/image8.png"/><Relationship Id="rId53" Type="http://schemas.openxmlformats.org/officeDocument/2006/relationships/image" Target="../media/image30.png"/><Relationship Id="rId58" Type="http://schemas.openxmlformats.org/officeDocument/2006/relationships/image" Target="../media/image33.png"/><Relationship Id="rId74" Type="http://schemas.openxmlformats.org/officeDocument/2006/relationships/image" Target="../media/image72.png"/><Relationship Id="rId79" Type="http://schemas.openxmlformats.org/officeDocument/2006/relationships/image" Target="../media/image55.png"/><Relationship Id="rId102" Type="http://schemas.openxmlformats.org/officeDocument/2006/relationships/image" Target="../media/image93.png"/><Relationship Id="rId5" Type="http://schemas.openxmlformats.org/officeDocument/2006/relationships/image" Target="../media/image3.svg"/><Relationship Id="rId90" Type="http://schemas.openxmlformats.org/officeDocument/2006/relationships/image" Target="../media/image64.png"/><Relationship Id="rId95" Type="http://schemas.openxmlformats.org/officeDocument/2006/relationships/image" Target="../media/image86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64" Type="http://schemas.openxmlformats.org/officeDocument/2006/relationships/image" Target="../media/image39.png"/><Relationship Id="rId69" Type="http://schemas.openxmlformats.org/officeDocument/2006/relationships/image" Target="../media/image42.png"/><Relationship Id="rId113" Type="http://schemas.openxmlformats.org/officeDocument/2006/relationships/image" Target="../media/image82.png"/><Relationship Id="rId80" Type="http://schemas.openxmlformats.org/officeDocument/2006/relationships/image" Target="../media/image56.png"/><Relationship Id="rId85" Type="http://schemas.openxmlformats.org/officeDocument/2006/relationships/image" Target="../media/image61.png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59" Type="http://schemas.openxmlformats.org/officeDocument/2006/relationships/image" Target="../media/image34.png"/><Relationship Id="rId67" Type="http://schemas.openxmlformats.org/officeDocument/2006/relationships/image" Target="../media/image65.png"/><Relationship Id="rId103" Type="http://schemas.openxmlformats.org/officeDocument/2006/relationships/image" Target="../media/image94.png"/><Relationship Id="rId108" Type="http://schemas.openxmlformats.org/officeDocument/2006/relationships/image" Target="../media/image75.png"/><Relationship Id="rId20" Type="http://schemas.openxmlformats.org/officeDocument/2006/relationships/image" Target="../media/image17.png"/><Relationship Id="rId54" Type="http://schemas.openxmlformats.org/officeDocument/2006/relationships/image" Target="../media/image52.png"/><Relationship Id="rId62" Type="http://schemas.openxmlformats.org/officeDocument/2006/relationships/image" Target="../media/image37.png"/><Relationship Id="rId70" Type="http://schemas.openxmlformats.org/officeDocument/2006/relationships/image" Target="../media/image68.png"/><Relationship Id="rId75" Type="http://schemas.openxmlformats.org/officeDocument/2006/relationships/image" Target="../media/image46.png"/><Relationship Id="rId83" Type="http://schemas.openxmlformats.org/officeDocument/2006/relationships/image" Target="../media/image59.png"/><Relationship Id="rId88" Type="http://schemas.openxmlformats.org/officeDocument/2006/relationships/image" Target="../media/image79.png"/><Relationship Id="rId91" Type="http://schemas.openxmlformats.org/officeDocument/2006/relationships/image" Target="../media/image67.png"/><Relationship Id="rId96" Type="http://schemas.openxmlformats.org/officeDocument/2006/relationships/image" Target="../media/image87.png"/><Relationship Id="rId111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49" Type="http://schemas.openxmlformats.org/officeDocument/2006/relationships/image" Target="../media/image47.png"/><Relationship Id="rId57" Type="http://schemas.openxmlformats.org/officeDocument/2006/relationships/image" Target="../media/image32.png"/><Relationship Id="rId106" Type="http://schemas.openxmlformats.org/officeDocument/2006/relationships/image" Target="../media/image73.png"/><Relationship Id="rId114" Type="http://schemas.openxmlformats.org/officeDocument/2006/relationships/image" Target="../media/image83.png"/><Relationship Id="rId10" Type="http://schemas.openxmlformats.org/officeDocument/2006/relationships/image" Target="../media/image7.png"/><Relationship Id="rId31" Type="http://schemas.openxmlformats.org/officeDocument/2006/relationships/image" Target="../media/image28.png"/><Relationship Id="rId52" Type="http://schemas.openxmlformats.org/officeDocument/2006/relationships/image" Target="../media/image29.png"/><Relationship Id="rId60" Type="http://schemas.openxmlformats.org/officeDocument/2006/relationships/image" Target="../media/image35.png"/><Relationship Id="rId65" Type="http://schemas.openxmlformats.org/officeDocument/2006/relationships/image" Target="../media/image40.png"/><Relationship Id="rId73" Type="http://schemas.openxmlformats.org/officeDocument/2006/relationships/image" Target="../media/image45.png"/><Relationship Id="rId78" Type="http://schemas.openxmlformats.org/officeDocument/2006/relationships/image" Target="../media/image54.png"/><Relationship Id="rId81" Type="http://schemas.openxmlformats.org/officeDocument/2006/relationships/image" Target="../media/image57.png"/><Relationship Id="rId86" Type="http://schemas.openxmlformats.org/officeDocument/2006/relationships/image" Target="../media/image77.png"/><Relationship Id="rId94" Type="http://schemas.openxmlformats.org/officeDocument/2006/relationships/image" Target="../media/image85.png"/><Relationship Id="rId99" Type="http://schemas.openxmlformats.org/officeDocument/2006/relationships/image" Target="../media/image90.png"/><Relationship Id="rId101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109" Type="http://schemas.openxmlformats.org/officeDocument/2006/relationships/image" Target="../media/image76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76" Type="http://schemas.openxmlformats.org/officeDocument/2006/relationships/image" Target="../media/image50.png"/><Relationship Id="rId97" Type="http://schemas.openxmlformats.org/officeDocument/2006/relationships/image" Target="../media/image88.png"/><Relationship Id="rId104" Type="http://schemas.openxmlformats.org/officeDocument/2006/relationships/image" Target="../media/image95.png"/><Relationship Id="rId7" Type="http://schemas.openxmlformats.org/officeDocument/2006/relationships/image" Target="../media/image4.emf"/><Relationship Id="rId71" Type="http://schemas.openxmlformats.org/officeDocument/2006/relationships/image" Target="../media/image43.png"/><Relationship Id="rId92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6.png"/><Relationship Id="rId24" Type="http://schemas.openxmlformats.org/officeDocument/2006/relationships/image" Target="../media/image21.png"/><Relationship Id="rId66" Type="http://schemas.openxmlformats.org/officeDocument/2006/relationships/image" Target="../media/image41.png"/><Relationship Id="rId87" Type="http://schemas.openxmlformats.org/officeDocument/2006/relationships/image" Target="../media/image62.png"/><Relationship Id="rId110" Type="http://schemas.openxmlformats.org/officeDocument/2006/relationships/image" Target="../media/image78.png"/><Relationship Id="rId61" Type="http://schemas.openxmlformats.org/officeDocument/2006/relationships/image" Target="../media/image36.png"/><Relationship Id="rId82" Type="http://schemas.openxmlformats.org/officeDocument/2006/relationships/image" Target="../media/image58.png"/><Relationship Id="rId19" Type="http://schemas.openxmlformats.org/officeDocument/2006/relationships/image" Target="../media/image16.png"/><Relationship Id="rId14" Type="http://schemas.openxmlformats.org/officeDocument/2006/relationships/image" Target="../media/image11.png"/><Relationship Id="rId30" Type="http://schemas.openxmlformats.org/officeDocument/2006/relationships/image" Target="../media/image27.png"/><Relationship Id="rId56" Type="http://schemas.openxmlformats.org/officeDocument/2006/relationships/image" Target="../media/image31.png"/><Relationship Id="rId77" Type="http://schemas.openxmlformats.org/officeDocument/2006/relationships/image" Target="../media/image51.png"/><Relationship Id="rId100" Type="http://schemas.openxmlformats.org/officeDocument/2006/relationships/image" Target="../media/image91.png"/><Relationship Id="rId105" Type="http://schemas.openxmlformats.org/officeDocument/2006/relationships/image" Target="../media/image71.png"/><Relationship Id="rId8" Type="http://schemas.openxmlformats.org/officeDocument/2006/relationships/image" Target="../media/image5.emf"/><Relationship Id="rId51" Type="http://schemas.openxmlformats.org/officeDocument/2006/relationships/image" Target="../media/image49.png"/><Relationship Id="rId72" Type="http://schemas.openxmlformats.org/officeDocument/2006/relationships/image" Target="../media/image44.png"/><Relationship Id="rId93" Type="http://schemas.openxmlformats.org/officeDocument/2006/relationships/image" Target="../media/image84.png"/><Relationship Id="rId98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FA98B-5C32-A422-A8CC-9C13741C4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28BD50-B594-D821-976E-E5BD6C4D9B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1" y="5201543"/>
                <a:ext cx="30275213" cy="3655605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avid" panose="020E0502060401010101" pitchFamily="34" charset="-79"/>
                        </a:rPr>
                        <m:t>𝜇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28BD50-B594-D821-976E-E5BD6C4D9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201543"/>
                <a:ext cx="30275213" cy="36556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D96781E-F77D-A746-06E9-36D8D8D509DB}"/>
              </a:ext>
            </a:extLst>
          </p:cNvPr>
          <p:cNvSpPr/>
          <p:nvPr/>
        </p:nvSpPr>
        <p:spPr>
          <a:xfrm>
            <a:off x="-785694" y="-286964"/>
            <a:ext cx="31168108" cy="563158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2997" rtl="0" eaLnBrk="1" latinLnBrk="0" hangingPunct="1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C7EAE-10A7-0375-8FE8-9517DF77DF86}"/>
              </a:ext>
            </a:extLst>
          </p:cNvPr>
          <p:cNvSpPr/>
          <p:nvPr/>
        </p:nvSpPr>
        <p:spPr>
          <a:xfrm>
            <a:off x="-332506" y="41276793"/>
            <a:ext cx="31168109" cy="15558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54E45C-EF72-F78D-7D7B-73D4C9B38226}"/>
              </a:ext>
            </a:extLst>
          </p:cNvPr>
          <p:cNvGrpSpPr/>
          <p:nvPr/>
        </p:nvGrpSpPr>
        <p:grpSpPr>
          <a:xfrm>
            <a:off x="4122761" y="498765"/>
            <a:ext cx="21729281" cy="4829603"/>
            <a:chOff x="5223598" y="498764"/>
            <a:chExt cx="21729281" cy="47012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A60DA6-C300-C7E5-18EB-3988934769DB}"/>
                </a:ext>
              </a:extLst>
            </p:cNvPr>
            <p:cNvSpPr txBox="1"/>
            <p:nvPr/>
          </p:nvSpPr>
          <p:spPr>
            <a:xfrm>
              <a:off x="5223598" y="498764"/>
              <a:ext cx="21729281" cy="218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7000" b="1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Neural Typicality During Naturalistic 7T fMRI Tracks Cognitive Performance in Multiple Sclerosis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4B1564-FF55-782F-CC53-875E057CC47D}"/>
                </a:ext>
              </a:extLst>
            </p:cNvPr>
            <p:cNvSpPr txBox="1"/>
            <p:nvPr/>
          </p:nvSpPr>
          <p:spPr>
            <a:xfrm>
              <a:off x="5766147" y="3023212"/>
              <a:ext cx="20944594" cy="688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4000" b="1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Ido Har Shalom</a:t>
              </a:r>
              <a:r>
                <a:rPr lang="en-IL" sz="4000" baseline="300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1</a:t>
              </a:r>
              <a:r>
                <a:rPr lang="en-IL" sz="40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, Aviv Jarbi</a:t>
              </a:r>
              <a:r>
                <a:rPr lang="en-IL" sz="4000" baseline="300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1</a:t>
              </a:r>
              <a:r>
                <a:rPr lang="en-IL" sz="40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, Michal Zamberg-Elad</a:t>
              </a:r>
              <a:r>
                <a:rPr lang="en-IL" sz="4000" baseline="300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1</a:t>
              </a:r>
              <a:r>
                <a:rPr lang="en-IL" sz="40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, Hadar Kolb</a:t>
              </a:r>
              <a:r>
                <a:rPr lang="en-IL" sz="4000" baseline="300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2</a:t>
              </a:r>
              <a:r>
                <a:rPr lang="en-IL" sz="40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, Michal Ramot</a:t>
              </a:r>
              <a:r>
                <a:rPr lang="en-IL" sz="4000" baseline="30000" dirty="0">
                  <a:solidFill>
                    <a:schemeClr val="bg1"/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1</a:t>
              </a:r>
              <a:endParaRPr lang="en-IL" sz="4000" dirty="0">
                <a:solidFill>
                  <a:schemeClr val="bg1"/>
                </a:solidFill>
                <a:latin typeface="Franklin Gothic Medium" panose="020B0603020102020204" pitchFamily="34" charset="0"/>
                <a:cs typeface="David" panose="020E0502060401010101" pitchFamily="34" charset="-79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378C4B-7F2B-A990-A480-706DD24CB31E}"/>
                </a:ext>
              </a:extLst>
            </p:cNvPr>
            <p:cNvSpPr txBox="1"/>
            <p:nvPr/>
          </p:nvSpPr>
          <p:spPr>
            <a:xfrm>
              <a:off x="6818685" y="3912557"/>
              <a:ext cx="18839518" cy="1287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4000" dirty="0">
                  <a:solidFill>
                    <a:schemeClr val="bg1">
                      <a:lumMod val="65000"/>
                    </a:schemeClr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Department of Brain Sciences, Weizmann Institute of Science</a:t>
              </a:r>
              <a:r>
                <a:rPr lang="en-IL" sz="4000" baseline="30000" dirty="0">
                  <a:solidFill>
                    <a:schemeClr val="bg1">
                      <a:lumMod val="65000"/>
                    </a:schemeClr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1</a:t>
              </a:r>
              <a:endParaRPr lang="en-IL" sz="40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  <a:cs typeface="David" panose="020E0502060401010101" pitchFamily="34" charset="-79"/>
              </a:endParaRPr>
            </a:p>
            <a:p>
              <a:pPr algn="ctr"/>
              <a:r>
                <a:rPr lang="en-IL" sz="4000" dirty="0">
                  <a:solidFill>
                    <a:schemeClr val="bg1">
                      <a:lumMod val="65000"/>
                    </a:schemeClr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Department of Neurology, Tel-Aviv Sourasky Medical Center</a:t>
              </a:r>
              <a:r>
                <a:rPr lang="en-IL" sz="4000" baseline="30000" dirty="0">
                  <a:solidFill>
                    <a:schemeClr val="bg1">
                      <a:lumMod val="65000"/>
                    </a:schemeClr>
                  </a:solidFill>
                  <a:latin typeface="Franklin Gothic Medium" panose="020B0603020102020204" pitchFamily="34" charset="0"/>
                  <a:cs typeface="David" panose="020E0502060401010101" pitchFamily="34" charset="-79"/>
                </a:rPr>
                <a:t>2</a:t>
              </a:r>
              <a:endParaRPr lang="en-IL" sz="40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  <a:cs typeface="David" panose="020E0502060401010101" pitchFamily="34" charset="-79"/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66C6B8C1-ADF3-DCD6-EA1A-E387A8229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41" y="-52642"/>
            <a:ext cx="4086721" cy="3646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BAC45-306D-F444-F600-D9C82CC7FDE9}"/>
              </a:ext>
            </a:extLst>
          </p:cNvPr>
          <p:cNvSpPr txBox="1"/>
          <p:nvPr/>
        </p:nvSpPr>
        <p:spPr>
          <a:xfrm>
            <a:off x="-5104387" y="42071839"/>
            <a:ext cx="18839518" cy="768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4400" b="1" dirty="0">
                <a:solidFill>
                  <a:schemeClr val="bg1"/>
                </a:solidFill>
                <a:latin typeface="Franklin Gothic Medium" panose="020B0603020102020204" pitchFamily="34" charset="0"/>
                <a:cs typeface="David" panose="020E0502060401010101" pitchFamily="34" charset="-79"/>
              </a:rPr>
              <a:t>Ido.Har-Shalom@weizmann.ac.il</a:t>
            </a: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61BA3813-0323-93E3-C127-8AD63A78B70A}"/>
              </a:ext>
            </a:extLst>
          </p:cNvPr>
          <p:cNvGrpSpPr/>
          <p:nvPr/>
        </p:nvGrpSpPr>
        <p:grpSpPr>
          <a:xfrm>
            <a:off x="13546810" y="5615283"/>
            <a:ext cx="17210314" cy="6079743"/>
            <a:chOff x="13258800" y="5615282"/>
            <a:chExt cx="17210314" cy="6079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1DD5300-F3CB-6752-7CDD-ADBBC8B0E5B2}"/>
                    </a:ext>
                  </a:extLst>
                </p:cNvPr>
                <p:cNvSpPr txBox="1"/>
                <p:nvPr/>
              </p:nvSpPr>
              <p:spPr>
                <a:xfrm>
                  <a:off x="13258800" y="5615282"/>
                  <a:ext cx="17210314" cy="17534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L" sz="5400" b="1" dirty="0"/>
                    <a:t>Experimental Design </a:t>
                  </a:r>
                  <a:r>
                    <a:rPr lang="en-IL" sz="3600" dirty="0"/>
                    <a:t>(Two full days of data collection per </a:t>
                  </a:r>
                  <a14:m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𝑃𝑥</m:t>
                      </m:r>
                    </m:oMath>
                  </a14:m>
                  <a:r>
                    <a:rPr lang="en-IL" sz="3600" dirty="0"/>
                    <a:t>)</a:t>
                  </a:r>
                </a:p>
                <a:p>
                  <a:endParaRPr lang="en-IL" sz="54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1DD5300-F3CB-6752-7CDD-ADBBC8B0E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58800" y="5615282"/>
                  <a:ext cx="17210314" cy="1753457"/>
                </a:xfrm>
                <a:prstGeom prst="rect">
                  <a:avLst/>
                </a:prstGeom>
                <a:blipFill>
                  <a:blip r:embed="rId6"/>
                  <a:stretch>
                    <a:fillRect l="-1844" t="-935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4644B26-B0FC-38B2-B93C-45DEF83AFCFF}"/>
                </a:ext>
              </a:extLst>
            </p:cNvPr>
            <p:cNvSpPr/>
            <p:nvPr/>
          </p:nvSpPr>
          <p:spPr>
            <a:xfrm>
              <a:off x="13258800" y="6433748"/>
              <a:ext cx="16482157" cy="5179168"/>
            </a:xfrm>
            <a:prstGeom prst="roundRect">
              <a:avLst>
                <a:gd name="adj" fmla="val 2375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6A3319-5A0E-5DD5-5C54-051630B48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8532"/>
            <a:stretch>
              <a:fillRect/>
            </a:stretch>
          </p:blipFill>
          <p:spPr>
            <a:xfrm>
              <a:off x="24908098" y="7690723"/>
              <a:ext cx="2696384" cy="350058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EC7157D-D0D6-7042-E7CB-16FC5D420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7568"/>
            <a:stretch>
              <a:fillRect/>
            </a:stretch>
          </p:blipFill>
          <p:spPr>
            <a:xfrm>
              <a:off x="27620389" y="7601823"/>
              <a:ext cx="2006600" cy="365077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48D7E2-F900-E0CF-0DD3-FDC6F35A1B13}"/>
                </a:ext>
              </a:extLst>
            </p:cNvPr>
            <p:cNvGrpSpPr/>
            <p:nvPr/>
          </p:nvGrpSpPr>
          <p:grpSpPr>
            <a:xfrm>
              <a:off x="20589630" y="7412133"/>
              <a:ext cx="4354391" cy="4162457"/>
              <a:chOff x="5249350" y="2293989"/>
              <a:chExt cx="2719824" cy="2599929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3CFFE66-CF83-A35F-B845-5BE6E38C1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9350" y="2293989"/>
                <a:ext cx="2476525" cy="136609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5511411-E78F-F5E1-FEB7-6E5DBECBD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92649" y="3505504"/>
                <a:ext cx="2476525" cy="138841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54A6895-F2FE-004E-FA3C-B3EB79B8DBBC}"/>
                </a:ext>
              </a:extLst>
            </p:cNvPr>
            <p:cNvGrpSpPr/>
            <p:nvPr/>
          </p:nvGrpSpPr>
          <p:grpSpPr>
            <a:xfrm>
              <a:off x="20546653" y="6522004"/>
              <a:ext cx="924244" cy="888696"/>
              <a:chOff x="20477944" y="12024053"/>
              <a:chExt cx="1981200" cy="190500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8DE9824-733E-86BC-402F-665AE9327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477944" y="12029543"/>
                <a:ext cx="1981200" cy="1854200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1FD03BE-DAE2-46E2-45E8-0A861FA96367}"/>
                  </a:ext>
                </a:extLst>
              </p:cNvPr>
              <p:cNvSpPr/>
              <p:nvPr/>
            </p:nvSpPr>
            <p:spPr>
              <a:xfrm>
                <a:off x="20554144" y="12024053"/>
                <a:ext cx="1905000" cy="1905000"/>
              </a:xfrm>
              <a:prstGeom prst="ellipse">
                <a:avLst/>
              </a:prstGeom>
              <a:solidFill>
                <a:srgbClr val="7030A0">
                  <a:alpha val="1964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232F8A5-3B99-A638-29DC-D3444AD7F8A7}"/>
                </a:ext>
              </a:extLst>
            </p:cNvPr>
            <p:cNvGrpSpPr/>
            <p:nvPr/>
          </p:nvGrpSpPr>
          <p:grpSpPr>
            <a:xfrm>
              <a:off x="13258800" y="6522004"/>
              <a:ext cx="888695" cy="888696"/>
              <a:chOff x="18195893" y="6434941"/>
              <a:chExt cx="1075322" cy="1075323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B368C4D-3D3C-FD58-E371-CDD23DFDFE32}"/>
                  </a:ext>
                </a:extLst>
              </p:cNvPr>
              <p:cNvSpPr/>
              <p:nvPr/>
            </p:nvSpPr>
            <p:spPr>
              <a:xfrm>
                <a:off x="18195893" y="6434941"/>
                <a:ext cx="1075322" cy="1075323"/>
              </a:xfrm>
              <a:prstGeom prst="ellipse">
                <a:avLst/>
              </a:prstGeom>
              <a:solidFill>
                <a:schemeClr val="accent3">
                  <a:lumMod val="75000"/>
                  <a:alpha val="1964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C5879E1-B88B-E13F-C1FB-DB49F69C6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8281919" y="6520967"/>
                <a:ext cx="903271" cy="903271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8F6DB83-4875-138D-8AD3-72359AC7DD6A}"/>
                </a:ext>
              </a:extLst>
            </p:cNvPr>
            <p:cNvSpPr txBox="1"/>
            <p:nvPr/>
          </p:nvSpPr>
          <p:spPr>
            <a:xfrm>
              <a:off x="25569534" y="7310026"/>
              <a:ext cx="2696384" cy="522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2400" dirty="0"/>
                <a:t>EDSS</a:t>
              </a:r>
              <a:r>
                <a:rPr lang="en-IL" sz="2800" dirty="0"/>
                <a:t> </a:t>
              </a:r>
              <a:r>
                <a:rPr lang="en-IL" sz="2000" dirty="0"/>
                <a:t>(MS Only)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82C1E5-1FEA-D6BE-2610-805753949B3F}"/>
                </a:ext>
              </a:extLst>
            </p:cNvPr>
            <p:cNvSpPr txBox="1"/>
            <p:nvPr/>
          </p:nvSpPr>
          <p:spPr>
            <a:xfrm>
              <a:off x="28350929" y="7310026"/>
              <a:ext cx="888696" cy="4607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2400" dirty="0"/>
                <a:t>Age</a:t>
              </a:r>
              <a:endParaRPr lang="en-IL" sz="280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E9E70F0-5107-D030-59E1-EA6E14B1FC2E}"/>
                </a:ext>
              </a:extLst>
            </p:cNvPr>
            <p:cNvGrpSpPr/>
            <p:nvPr/>
          </p:nvGrpSpPr>
          <p:grpSpPr>
            <a:xfrm>
              <a:off x="25141883" y="6522004"/>
              <a:ext cx="939115" cy="888696"/>
              <a:chOff x="26448169" y="6474876"/>
              <a:chExt cx="939115" cy="888696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C3B18685-6019-57F8-7B0E-962A2CD4E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6448169" y="6592575"/>
                <a:ext cx="939115" cy="702544"/>
              </a:xfrm>
              <a:prstGeom prst="rect">
                <a:avLst/>
              </a:prstGeom>
            </p:spPr>
          </p:pic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79B5D4E-052C-5D5B-F699-5FA1953105DD}"/>
                  </a:ext>
                </a:extLst>
              </p:cNvPr>
              <p:cNvSpPr/>
              <p:nvPr/>
            </p:nvSpPr>
            <p:spPr>
              <a:xfrm>
                <a:off x="26485405" y="6474876"/>
                <a:ext cx="888696" cy="88869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1964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82E992-DDFE-0422-9BCE-BD643BED035D}"/>
                </a:ext>
              </a:extLst>
            </p:cNvPr>
            <p:cNvSpPr txBox="1"/>
            <p:nvPr/>
          </p:nvSpPr>
          <p:spPr>
            <a:xfrm>
              <a:off x="25418437" y="11111048"/>
              <a:ext cx="4580811" cy="5839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2800" dirty="0"/>
                <a:t>N= 48 pwMS + 59 HC</a:t>
              </a:r>
              <a:r>
                <a:rPr lang="en-IL" sz="3200" dirty="0"/>
                <a:t> </a:t>
              </a:r>
              <a:r>
                <a:rPr lang="en-IL" sz="2400" dirty="0"/>
                <a:t>(max)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EE64E35-B460-4450-CB99-8CC486118741}"/>
                </a:ext>
              </a:extLst>
            </p:cNvPr>
            <p:cNvSpPr txBox="1"/>
            <p:nvPr/>
          </p:nvSpPr>
          <p:spPr>
            <a:xfrm>
              <a:off x="13959659" y="6704743"/>
              <a:ext cx="5929113" cy="522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2800" dirty="0"/>
                <a:t>Extensive Behavioral Battery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108ABEC-C807-13F0-F01D-83CA1AE6C36C}"/>
                </a:ext>
              </a:extLst>
            </p:cNvPr>
            <p:cNvSpPr txBox="1"/>
            <p:nvPr/>
          </p:nvSpPr>
          <p:spPr>
            <a:xfrm>
              <a:off x="21294344" y="6704743"/>
              <a:ext cx="4126594" cy="522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2x fMRI Movies</a:t>
              </a:r>
              <a:endParaRPr lang="en-IL" sz="2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2B2FAB5-7C86-D176-3522-BAF784E1B748}"/>
                </a:ext>
              </a:extLst>
            </p:cNvPr>
            <p:cNvSpPr txBox="1"/>
            <p:nvPr/>
          </p:nvSpPr>
          <p:spPr>
            <a:xfrm>
              <a:off x="25926707" y="6704743"/>
              <a:ext cx="4126594" cy="522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Clinical/Demographics</a:t>
              </a:r>
              <a:endParaRPr lang="en-IL" sz="2800" dirty="0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4B6FE7D2-ADC1-212D-19A6-EA9325F7D8C4}"/>
                </a:ext>
              </a:extLst>
            </p:cNvPr>
            <p:cNvGrpSpPr/>
            <p:nvPr/>
          </p:nvGrpSpPr>
          <p:grpSpPr>
            <a:xfrm>
              <a:off x="13334209" y="7518916"/>
              <a:ext cx="7212444" cy="4081658"/>
              <a:chOff x="13334209" y="7518916"/>
              <a:chExt cx="7212444" cy="408165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C832182-4BC4-1684-D4D7-909E15F00B5C}"/>
                  </a:ext>
                </a:extLst>
              </p:cNvPr>
              <p:cNvGrpSpPr/>
              <p:nvPr/>
            </p:nvGrpSpPr>
            <p:grpSpPr>
              <a:xfrm>
                <a:off x="13334209" y="7518916"/>
                <a:ext cx="7212444" cy="4081658"/>
                <a:chOff x="129975" y="2010317"/>
                <a:chExt cx="4050903" cy="2292482"/>
              </a:xfrm>
              <a:noFill/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5428F9C7-5E4A-B4FC-4B1D-2CDE5E6438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975" y="2010317"/>
                  <a:ext cx="3316610" cy="1169541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A6869C48-5AFE-ED9C-B71B-6C9A4F10EA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975" y="3115576"/>
                  <a:ext cx="2996596" cy="68451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4205161A-A2B0-443A-C9E5-3800D65710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16602" y="3124680"/>
                  <a:ext cx="1664276" cy="68110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AE5288F5-654A-0624-9AB7-1903ACC1B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3715" y="2010317"/>
                  <a:ext cx="1137163" cy="113375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B9B61E80-87FB-D048-A20E-38A2E5FCE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9889"/>
                <a:stretch>
                  <a:fillRect/>
                </a:stretch>
              </p:blipFill>
              <p:spPr>
                <a:xfrm>
                  <a:off x="1109451" y="3810646"/>
                  <a:ext cx="966444" cy="487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B81F668D-B745-4B9A-5E27-993403EF4B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5857" y="3815726"/>
                  <a:ext cx="855021" cy="478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A33F4580-6FD9-6782-B954-1634074F3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6275" y="3815332"/>
                  <a:ext cx="869203" cy="487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0D64E07C-A3D5-D8E9-5F34-1EA870B7B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975" y="3814939"/>
                  <a:ext cx="789096" cy="47809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</p:pic>
          </p:grp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20D24A57-F1F6-D4DD-3E8D-6D092BD95897}"/>
                  </a:ext>
                </a:extLst>
              </p:cNvPr>
              <p:cNvSpPr/>
              <p:nvPr/>
            </p:nvSpPr>
            <p:spPr>
              <a:xfrm>
                <a:off x="19424745" y="7898226"/>
                <a:ext cx="189699" cy="194215"/>
              </a:xfrm>
              <a:prstGeom prst="ellipse">
                <a:avLst/>
              </a:prstGeom>
              <a:blipFill>
                <a:blip r:embed="rId2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F14A32C6-7ED3-8E86-F243-8CBCF30F80FE}"/>
              </a:ext>
            </a:extLst>
          </p:cNvPr>
          <p:cNvGrpSpPr/>
          <p:nvPr/>
        </p:nvGrpSpPr>
        <p:grpSpPr>
          <a:xfrm>
            <a:off x="221800" y="5628302"/>
            <a:ext cx="13102313" cy="5975869"/>
            <a:chOff x="221799" y="5628301"/>
            <a:chExt cx="12843100" cy="597474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D8367ED-AAE4-4FE1-2E76-45CCDCB9EA52}"/>
                </a:ext>
              </a:extLst>
            </p:cNvPr>
            <p:cNvSpPr/>
            <p:nvPr/>
          </p:nvSpPr>
          <p:spPr>
            <a:xfrm>
              <a:off x="221799" y="6423882"/>
              <a:ext cx="12843100" cy="5179168"/>
            </a:xfrm>
            <a:prstGeom prst="roundRect">
              <a:avLst>
                <a:gd name="adj" fmla="val 2375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70C325-BF8D-06BB-7445-B9B0B71D8A35}"/>
                </a:ext>
              </a:extLst>
            </p:cNvPr>
            <p:cNvSpPr txBox="1"/>
            <p:nvPr/>
          </p:nvSpPr>
          <p:spPr>
            <a:xfrm>
              <a:off x="534256" y="5628301"/>
              <a:ext cx="5694946" cy="77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5400" b="1" dirty="0"/>
                <a:t>Key Takeaways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A8C30B19-7B5A-2602-EF9B-0D4FEF0FF4CE}"/>
                    </a:ext>
                  </a:extLst>
                </p:cNvPr>
                <p:cNvSpPr txBox="1"/>
                <p:nvPr/>
              </p:nvSpPr>
              <p:spPr>
                <a:xfrm>
                  <a:off x="279256" y="6545038"/>
                  <a:ext cx="12667849" cy="49471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457213" indent="-457213" algn="just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IL" sz="3200" dirty="0"/>
                    <a:t>Neural Typicality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𝒕𝒚𝒑</m:t>
                          </m:r>
                        </m:sub>
                      </m:sSub>
                    </m:oMath>
                  </a14:m>
                  <a:r>
                    <a:rPr lang="en-IL" sz="3200" dirty="0"/>
                    <a:t>) during movie watching can serve as a brain based-marker predictive of cognitive performance</a:t>
                  </a:r>
                </a:p>
                <a:p>
                  <a:pPr marL="457213" indent="-457213" algn="just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3200" dirty="0"/>
                    <a:t>Multiple Sclerosis (MS) is associated with reduced</a:t>
                  </a:r>
                  <a:r>
                    <a:rPr lang="en-US" sz="32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𝒕𝒚𝒑</m:t>
                          </m:r>
                        </m:sub>
                      </m:sSub>
                    </m:oMath>
                  </a14:m>
                  <a:r>
                    <a:rPr lang="en-US" sz="3200" dirty="0"/>
                    <a:t>, with patients showing more atypical neural responses than healthy controls</a:t>
                  </a:r>
                  <a:endParaRPr lang="en-IL" sz="3200" dirty="0"/>
                </a:p>
                <a:p>
                  <a:pPr marL="457213" indent="-457213" algn="just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3200" dirty="0"/>
                    <a:t>Regions with MS-related disruption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𝒕𝒚𝒑</m:t>
                          </m:r>
                        </m:sub>
                      </m:sSub>
                    </m:oMath>
                  </a14:m>
                  <a:r>
                    <a:rPr lang="en-US" sz="3200" dirty="0"/>
                    <a:t> overlap with those linked to behavior</a:t>
                  </a:r>
                </a:p>
                <a:p>
                  <a:pPr marL="457213" indent="-457213" algn="just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3200" u="sng" dirty="0"/>
                    <a:t>Same regions, different dynamics</a:t>
                  </a:r>
                  <a:r>
                    <a:rPr lang="en-US" sz="3200" dirty="0"/>
                    <a:t>: MS alters how the brain processes cognition</a:t>
                  </a:r>
                </a:p>
              </p:txBody>
            </p:sp>
          </mc:Choice>
          <mc:Fallback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A8C30B19-7B5A-2602-EF9B-0D4FEF0FF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" y="6545038"/>
                  <a:ext cx="12667849" cy="4947159"/>
                </a:xfrm>
                <a:prstGeom prst="rect">
                  <a:avLst/>
                </a:prstGeom>
                <a:blipFill>
                  <a:blip r:embed="rId23"/>
                  <a:stretch>
                    <a:fillRect l="-1081" r="-1179" b="-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E161D80D-5BE5-CFF6-A8EA-DAEF0691BBDF}"/>
              </a:ext>
            </a:extLst>
          </p:cNvPr>
          <p:cNvGrpSpPr/>
          <p:nvPr/>
        </p:nvGrpSpPr>
        <p:grpSpPr>
          <a:xfrm>
            <a:off x="19467180" y="22448115"/>
            <a:ext cx="10870255" cy="7952688"/>
            <a:chOff x="373098" y="29557023"/>
            <a:chExt cx="16185475" cy="11980908"/>
          </a:xfrm>
        </p:grpSpPr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D1201F52-6BAE-4407-3353-CD647AF81705}"/>
                </a:ext>
              </a:extLst>
            </p:cNvPr>
            <p:cNvGrpSpPr/>
            <p:nvPr/>
          </p:nvGrpSpPr>
          <p:grpSpPr>
            <a:xfrm>
              <a:off x="373098" y="29557023"/>
              <a:ext cx="16185475" cy="11980908"/>
              <a:chOff x="99487" y="29549605"/>
              <a:chExt cx="16185475" cy="11980908"/>
            </a:xfrm>
          </p:grpSpPr>
          <p:sp>
            <p:nvSpPr>
              <p:cNvPr id="458" name="Rounded Rectangle 457">
                <a:extLst>
                  <a:ext uri="{FF2B5EF4-FFF2-40B4-BE49-F238E27FC236}">
                    <a16:creationId xmlns:a16="http://schemas.microsoft.com/office/drawing/2014/main" id="{886B6EF9-2D7F-213D-B67F-2BDE46414744}"/>
                  </a:ext>
                </a:extLst>
              </p:cNvPr>
              <p:cNvSpPr/>
              <p:nvPr/>
            </p:nvSpPr>
            <p:spPr>
              <a:xfrm>
                <a:off x="99487" y="30932506"/>
                <a:ext cx="15556482" cy="10598007"/>
              </a:xfrm>
              <a:prstGeom prst="roundRect">
                <a:avLst>
                  <a:gd name="adj" fmla="val 2375"/>
                </a:avLst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IL" dirty="0"/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53BE3760-9F9A-B450-89E1-1EECAB48D364}"/>
                  </a:ext>
                </a:extLst>
              </p:cNvPr>
              <p:cNvSpPr txBox="1"/>
              <p:nvPr/>
            </p:nvSpPr>
            <p:spPr>
              <a:xfrm>
                <a:off x="189808" y="29549605"/>
                <a:ext cx="16095154" cy="1150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5400" b="1" dirty="0"/>
                  <a:t>Task Clustering by Neural Profiles</a:t>
                </a:r>
                <a:endParaRPr lang="en-US" sz="5400" dirty="0"/>
              </a:p>
            </p:txBody>
          </p:sp>
        </p:grp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9745BB34-B2E3-91D6-0E8C-734ADD691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5774" y="33620613"/>
              <a:ext cx="15274516" cy="7541194"/>
            </a:xfrm>
            <a:prstGeom prst="rect">
              <a:avLst/>
            </a:prstGeom>
          </p:spPr>
        </p:pic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178859DF-15B1-A3AA-13EE-B5FF94CD0969}"/>
                </a:ext>
              </a:extLst>
            </p:cNvPr>
            <p:cNvGrpSpPr/>
            <p:nvPr/>
          </p:nvGrpSpPr>
          <p:grpSpPr>
            <a:xfrm>
              <a:off x="4962938" y="31559129"/>
              <a:ext cx="7403488" cy="3268729"/>
              <a:chOff x="3396427" y="-1187221"/>
              <a:chExt cx="11923415" cy="5264320"/>
            </a:xfrm>
          </p:grpSpPr>
          <p:pic>
            <p:nvPicPr>
              <p:cNvPr id="462" name="Picture 461">
                <a:extLst>
                  <a:ext uri="{FF2B5EF4-FFF2-40B4-BE49-F238E27FC236}">
                    <a16:creationId xmlns:a16="http://schemas.microsoft.com/office/drawing/2014/main" id="{545D1F39-AFB2-707E-90BA-2A588345E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03892" y="-1187221"/>
                <a:ext cx="5615950" cy="5140964"/>
              </a:xfrm>
              <a:prstGeom prst="rect">
                <a:avLst/>
              </a:prstGeom>
            </p:spPr>
          </p:pic>
          <p:pic>
            <p:nvPicPr>
              <p:cNvPr id="463" name="Picture 462">
                <a:extLst>
                  <a:ext uri="{FF2B5EF4-FFF2-40B4-BE49-F238E27FC236}">
                    <a16:creationId xmlns:a16="http://schemas.microsoft.com/office/drawing/2014/main" id="{D7966F39-4E0D-39F9-D4D4-64FC12D7C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96427" y="-1177050"/>
                <a:ext cx="6234193" cy="5254149"/>
              </a:xfrm>
              <a:prstGeom prst="rect">
                <a:avLst/>
              </a:prstGeom>
            </p:spPr>
          </p:pic>
          <p:pic>
            <p:nvPicPr>
              <p:cNvPr id="464" name="Picture 463">
                <a:extLst>
                  <a:ext uri="{FF2B5EF4-FFF2-40B4-BE49-F238E27FC236}">
                    <a16:creationId xmlns:a16="http://schemas.microsoft.com/office/drawing/2014/main" id="{1D1DE45B-1B6F-AFE6-319B-85170376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6200000">
                <a:off x="9008018" y="906201"/>
                <a:ext cx="879221" cy="55549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7F876DA-770B-1798-4200-2A6B11325DC9}"/>
                </a:ext>
              </a:extLst>
            </p:cNvPr>
            <p:cNvGrpSpPr/>
            <p:nvPr/>
          </p:nvGrpSpPr>
          <p:grpSpPr>
            <a:xfrm>
              <a:off x="1184135" y="31336124"/>
              <a:ext cx="924244" cy="888696"/>
              <a:chOff x="20477944" y="12024053"/>
              <a:chExt cx="1981200" cy="190500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387683F-7C4D-8933-A463-4AED71601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477944" y="12029543"/>
                <a:ext cx="1981200" cy="1854200"/>
              </a:xfrm>
              <a:prstGeom prst="rect">
                <a:avLst/>
              </a:prstGeom>
            </p:spPr>
          </p:pic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FAAF8B0-761A-B032-A2F8-F8BC18219EB8}"/>
                  </a:ext>
                </a:extLst>
              </p:cNvPr>
              <p:cNvSpPr/>
              <p:nvPr/>
            </p:nvSpPr>
            <p:spPr>
              <a:xfrm>
                <a:off x="20554144" y="12024053"/>
                <a:ext cx="1905000" cy="1905000"/>
              </a:xfrm>
              <a:prstGeom prst="ellipse">
                <a:avLst/>
              </a:prstGeom>
              <a:solidFill>
                <a:srgbClr val="7030A0">
                  <a:alpha val="1964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ED13F98-35E1-6C5C-93E8-F76C9D0765F9}"/>
                </a:ext>
              </a:extLst>
            </p:cNvPr>
            <p:cNvGrpSpPr/>
            <p:nvPr/>
          </p:nvGrpSpPr>
          <p:grpSpPr>
            <a:xfrm>
              <a:off x="534253" y="31336124"/>
              <a:ext cx="888695" cy="888696"/>
              <a:chOff x="18195893" y="6434941"/>
              <a:chExt cx="1075322" cy="107532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B61FA67-433D-EAF8-70C5-2A71679CDA33}"/>
                  </a:ext>
                </a:extLst>
              </p:cNvPr>
              <p:cNvSpPr/>
              <p:nvPr/>
            </p:nvSpPr>
            <p:spPr>
              <a:xfrm>
                <a:off x="18195893" y="6434941"/>
                <a:ext cx="1075322" cy="1075323"/>
              </a:xfrm>
              <a:prstGeom prst="ellipse">
                <a:avLst/>
              </a:prstGeom>
              <a:solidFill>
                <a:schemeClr val="accent3">
                  <a:lumMod val="75000"/>
                  <a:alpha val="1964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IL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5B7272C4-946C-3A0D-458E-E14A6E5E9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8281919" y="6520967"/>
                <a:ext cx="903271" cy="903271"/>
              </a:xfrm>
              <a:prstGeom prst="rect">
                <a:avLst/>
              </a:prstGeom>
            </p:spPr>
          </p:pic>
        </p:grpSp>
      </p:grpSp>
      <p:pic>
        <p:nvPicPr>
          <p:cNvPr id="474" name="Picture 473">
            <a:extLst>
              <a:ext uri="{FF2B5EF4-FFF2-40B4-BE49-F238E27FC236}">
                <a16:creationId xmlns:a16="http://schemas.microsoft.com/office/drawing/2014/main" id="{5EC619B6-D25D-85BC-3AFF-024202D7B0F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996574" y="508842"/>
            <a:ext cx="2046717" cy="2046717"/>
          </a:xfrm>
          <a:prstGeom prst="rect">
            <a:avLst/>
          </a:prstGeom>
        </p:spPr>
      </p:pic>
      <p:pic>
        <p:nvPicPr>
          <p:cNvPr id="475" name="Picture 474" descr="A qr code with a blue circle&#10;&#10;AI-generated content may be incorrect.">
            <a:extLst>
              <a:ext uri="{FF2B5EF4-FFF2-40B4-BE49-F238E27FC236}">
                <a16:creationId xmlns:a16="http://schemas.microsoft.com/office/drawing/2014/main" id="{5379E7DA-4602-2D3B-0A85-5B42C6076EB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7996576" y="2626914"/>
            <a:ext cx="2046715" cy="2046715"/>
          </a:xfrm>
          <a:prstGeom prst="rect">
            <a:avLst/>
          </a:prstGeom>
        </p:spPr>
      </p:pic>
      <p:sp>
        <p:nvSpPr>
          <p:cNvPr id="492" name="TextBox 491">
            <a:extLst>
              <a:ext uri="{FF2B5EF4-FFF2-40B4-BE49-F238E27FC236}">
                <a16:creationId xmlns:a16="http://schemas.microsoft.com/office/drawing/2014/main" id="{8D3C4927-F385-3C0C-4180-E48FE0EEB146}"/>
              </a:ext>
            </a:extLst>
          </p:cNvPr>
          <p:cNvSpPr txBox="1"/>
          <p:nvPr/>
        </p:nvSpPr>
        <p:spPr>
          <a:xfrm>
            <a:off x="22437827" y="11931503"/>
            <a:ext cx="5741129" cy="830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Brain to Behavior</a:t>
            </a:r>
            <a:endParaRPr lang="en-US" sz="4800" dirty="0"/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F9B4C50-3E8B-D906-0473-72ADF6885E7B}"/>
              </a:ext>
            </a:extLst>
          </p:cNvPr>
          <p:cNvGrpSpPr/>
          <p:nvPr/>
        </p:nvGrpSpPr>
        <p:grpSpPr>
          <a:xfrm rot="5400000">
            <a:off x="20556713" y="12671476"/>
            <a:ext cx="9272609" cy="9443958"/>
            <a:chOff x="16701108" y="18983668"/>
            <a:chExt cx="8804775" cy="7607383"/>
          </a:xfrm>
        </p:grpSpPr>
        <p:sp>
          <p:nvSpPr>
            <p:cNvPr id="254" name="Rounded Rectangle 253">
              <a:extLst>
                <a:ext uri="{FF2B5EF4-FFF2-40B4-BE49-F238E27FC236}">
                  <a16:creationId xmlns:a16="http://schemas.microsoft.com/office/drawing/2014/main" id="{AC9DAC57-F876-9864-7DBC-BFCE06C2BB07}"/>
                </a:ext>
              </a:extLst>
            </p:cNvPr>
            <p:cNvSpPr/>
            <p:nvPr/>
          </p:nvSpPr>
          <p:spPr>
            <a:xfrm>
              <a:off x="16701108" y="18983668"/>
              <a:ext cx="8804775" cy="7607383"/>
            </a:xfrm>
            <a:prstGeom prst="roundRect">
              <a:avLst>
                <a:gd name="adj" fmla="val 2375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IL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1239036A-525A-6FE0-F298-E8B19124AE2A}"/>
                </a:ext>
              </a:extLst>
            </p:cNvPr>
            <p:cNvSpPr txBox="1"/>
            <p:nvPr/>
          </p:nvSpPr>
          <p:spPr>
            <a:xfrm>
              <a:off x="18505286" y="20321628"/>
              <a:ext cx="5700100" cy="519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IL" sz="36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EC85D80F-B107-42BA-CA82-1CC11E2C411E}"/>
                  </a:ext>
                </a:extLst>
              </p:cNvPr>
              <p:cNvSpPr txBox="1"/>
              <p:nvPr/>
            </p:nvSpPr>
            <p:spPr>
              <a:xfrm>
                <a:off x="22134967" y="20831366"/>
                <a:ext cx="6116101" cy="1116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 err="1"/>
                  <a:t>Voxelwise</a:t>
                </a:r>
                <a:r>
                  <a:rPr lang="en-US" sz="3200" dirty="0"/>
                  <a:t> corr.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𝑁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David" panose="020E0502060401010101" pitchFamily="34" charset="-79"/>
                          </a:rPr>
                          <m:t>𝑡𝑦𝑝</m:t>
                        </m:r>
                      </m:sub>
                    </m:sSub>
                  </m:oMath>
                </a14:m>
                <a:r>
                  <a:rPr lang="en-US" sz="3200" dirty="0"/>
                  <a:t> and behavioral performance</a:t>
                </a:r>
              </a:p>
            </p:txBody>
          </p:sp>
        </mc:Choice>
        <mc:Fallback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EC85D80F-B107-42BA-CA82-1CC11E2C4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967" y="20831366"/>
                <a:ext cx="6116101" cy="1116075"/>
              </a:xfrm>
              <a:prstGeom prst="rect">
                <a:avLst/>
              </a:prstGeom>
              <a:blipFill>
                <a:blip r:embed="rId30"/>
                <a:stretch>
                  <a:fillRect t="-7865" b="-157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3" name="Picture 272">
            <a:extLst>
              <a:ext uri="{FF2B5EF4-FFF2-40B4-BE49-F238E27FC236}">
                <a16:creationId xmlns:a16="http://schemas.microsoft.com/office/drawing/2014/main" id="{A3C9C840-3958-B33D-59BF-B614080C679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45530" y="14881288"/>
            <a:ext cx="1123109" cy="1123110"/>
          </a:xfrm>
          <a:prstGeom prst="rect">
            <a:avLst/>
          </a:prstGeom>
        </p:spPr>
      </p:pic>
      <p:grpSp>
        <p:nvGrpSpPr>
          <p:cNvPr id="229" name="Group 228">
            <a:extLst>
              <a:ext uri="{FF2B5EF4-FFF2-40B4-BE49-F238E27FC236}">
                <a16:creationId xmlns:a16="http://schemas.microsoft.com/office/drawing/2014/main" id="{4A266BB0-688D-AB00-C202-8F52F1A337DF}"/>
              </a:ext>
            </a:extLst>
          </p:cNvPr>
          <p:cNvGrpSpPr/>
          <p:nvPr/>
        </p:nvGrpSpPr>
        <p:grpSpPr>
          <a:xfrm>
            <a:off x="23916631" y="18131892"/>
            <a:ext cx="3625883" cy="2844035"/>
            <a:chOff x="25131757" y="17985041"/>
            <a:chExt cx="2046715" cy="1605384"/>
          </a:xfrm>
        </p:grpSpPr>
        <p:pic>
          <p:nvPicPr>
            <p:cNvPr id="314" name="Picture 313" descr="A white brain with curly edges&#10;&#10;AI-generated content may be incorrect.">
              <a:extLst>
                <a:ext uri="{FF2B5EF4-FFF2-40B4-BE49-F238E27FC236}">
                  <a16:creationId xmlns:a16="http://schemas.microsoft.com/office/drawing/2014/main" id="{857A5706-F8A1-EE6E-C787-A7CB4BB77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131757" y="17985041"/>
              <a:ext cx="2046715" cy="16053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Parallelogram 316">
                  <a:extLst>
                    <a:ext uri="{FF2B5EF4-FFF2-40B4-BE49-F238E27FC236}">
                      <a16:creationId xmlns:a16="http://schemas.microsoft.com/office/drawing/2014/main" id="{5421E4C6-BBD4-2AFD-BB43-BAADFE043FC5}"/>
                    </a:ext>
                  </a:extLst>
                </p:cNvPr>
                <p:cNvSpPr/>
                <p:nvPr/>
              </p:nvSpPr>
              <p:spPr>
                <a:xfrm rot="21340365">
                  <a:off x="25645452" y="18295166"/>
                  <a:ext cx="958048" cy="887160"/>
                </a:xfrm>
                <a:prstGeom prst="parallelogram">
                  <a:avLst>
                    <a:gd name="adj" fmla="val 10248"/>
                  </a:avLst>
                </a:prstGeom>
                <a:solidFill>
                  <a:srgbClr val="D3F9FB">
                    <a:alpha val="52900"/>
                  </a:srgb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25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ln w="0"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7" name="Parallelogram 316">
                  <a:extLst>
                    <a:ext uri="{FF2B5EF4-FFF2-40B4-BE49-F238E27FC236}">
                      <a16:creationId xmlns:a16="http://schemas.microsoft.com/office/drawing/2014/main" id="{5421E4C6-BBD4-2AFD-BB43-BAADFE043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40365">
                  <a:off x="25645452" y="18295166"/>
                  <a:ext cx="958048" cy="887160"/>
                </a:xfrm>
                <a:prstGeom prst="parallelogram">
                  <a:avLst>
                    <a:gd name="adj" fmla="val 10248"/>
                  </a:avLst>
                </a:prstGeom>
                <a:blipFill>
                  <a:blip r:embed="rId49"/>
                  <a:stretch>
                    <a:fillRect l="-2381"/>
                  </a:stretch>
                </a:blipFill>
                <a:ln w="31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A1D34099-88A0-CB60-CC51-AEE18504CF01}"/>
              </a:ext>
            </a:extLst>
          </p:cNvPr>
          <p:cNvSpPr txBox="1"/>
          <p:nvPr/>
        </p:nvSpPr>
        <p:spPr>
          <a:xfrm>
            <a:off x="24856920" y="16762899"/>
            <a:ext cx="3143372" cy="583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3200" dirty="0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5DD6FB63-49D9-62A5-53C2-8AD135855B91}"/>
              </a:ext>
            </a:extLst>
          </p:cNvPr>
          <p:cNvGrpSpPr/>
          <p:nvPr/>
        </p:nvGrpSpPr>
        <p:grpSpPr>
          <a:xfrm>
            <a:off x="28473366" y="12816612"/>
            <a:ext cx="1391962" cy="894425"/>
            <a:chOff x="26029046" y="12755998"/>
            <a:chExt cx="1391962" cy="8944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C45077-2EA2-1038-0182-4C1BC5891BDC}"/>
                </a:ext>
              </a:extLst>
            </p:cNvPr>
            <p:cNvGrpSpPr/>
            <p:nvPr/>
          </p:nvGrpSpPr>
          <p:grpSpPr>
            <a:xfrm>
              <a:off x="26496764" y="12755998"/>
              <a:ext cx="924244" cy="888696"/>
              <a:chOff x="20477944" y="12024053"/>
              <a:chExt cx="1981200" cy="1905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4A458E0-C531-6D73-C856-E0EC9781F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477944" y="12029543"/>
                <a:ext cx="1981200" cy="1854200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00ADB4-E8B1-B07A-B3F7-8410221483CE}"/>
                  </a:ext>
                </a:extLst>
              </p:cNvPr>
              <p:cNvSpPr/>
              <p:nvPr/>
            </p:nvSpPr>
            <p:spPr>
              <a:xfrm>
                <a:off x="20554144" y="12024053"/>
                <a:ext cx="1905000" cy="1905000"/>
              </a:xfrm>
              <a:prstGeom prst="ellipse">
                <a:avLst/>
              </a:prstGeom>
              <a:solidFill>
                <a:srgbClr val="7030A0">
                  <a:alpha val="1964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79D9D4-CCEA-A076-B34D-55D54BD31584}"/>
                </a:ext>
              </a:extLst>
            </p:cNvPr>
            <p:cNvGrpSpPr/>
            <p:nvPr/>
          </p:nvGrpSpPr>
          <p:grpSpPr>
            <a:xfrm>
              <a:off x="26029046" y="12761727"/>
              <a:ext cx="888695" cy="888696"/>
              <a:chOff x="18195893" y="6434941"/>
              <a:chExt cx="1075322" cy="1075323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90995B-FE54-CC39-A458-006C0E7A3F0C}"/>
                  </a:ext>
                </a:extLst>
              </p:cNvPr>
              <p:cNvSpPr/>
              <p:nvPr/>
            </p:nvSpPr>
            <p:spPr>
              <a:xfrm>
                <a:off x="18195893" y="6434941"/>
                <a:ext cx="1075322" cy="1075323"/>
              </a:xfrm>
              <a:prstGeom prst="ellipse">
                <a:avLst/>
              </a:prstGeom>
              <a:solidFill>
                <a:schemeClr val="accent3">
                  <a:lumMod val="75000"/>
                  <a:alpha val="1964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F44F45C-36CE-5073-92C8-DE68771B7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8281919" y="6520967"/>
                <a:ext cx="903271" cy="903271"/>
              </a:xfrm>
              <a:prstGeom prst="rect">
                <a:avLst/>
              </a:prstGeom>
            </p:spPr>
          </p:pic>
        </p:grp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F71F79E9-3945-3F34-5180-F94DA966A2F7}"/>
              </a:ext>
            </a:extLst>
          </p:cNvPr>
          <p:cNvGrpSpPr/>
          <p:nvPr/>
        </p:nvGrpSpPr>
        <p:grpSpPr>
          <a:xfrm>
            <a:off x="20638002" y="16292420"/>
            <a:ext cx="1738164" cy="1432840"/>
            <a:chOff x="2828241" y="591344"/>
            <a:chExt cx="717360" cy="591348"/>
          </a:xfrm>
        </p:grpSpPr>
        <p:pic>
          <p:nvPicPr>
            <p:cNvPr id="307" name="Picture 306" descr="A white brain with curly edges&#10;&#10;AI-generated content may be incorrect.">
              <a:extLst>
                <a:ext uri="{FF2B5EF4-FFF2-40B4-BE49-F238E27FC236}">
                  <a16:creationId xmlns:a16="http://schemas.microsoft.com/office/drawing/2014/main" id="{906A63FB-7EFE-48C8-4313-2E79892D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8241" y="620014"/>
              <a:ext cx="717360" cy="562678"/>
            </a:xfrm>
            <a:prstGeom prst="rect">
              <a:avLst/>
            </a:prstGeom>
          </p:spPr>
        </p:pic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A6E8FF69-6984-714D-F625-C481160DE702}"/>
                </a:ext>
              </a:extLst>
            </p:cNvPr>
            <p:cNvGrpSpPr/>
            <p:nvPr/>
          </p:nvGrpSpPr>
          <p:grpSpPr>
            <a:xfrm>
              <a:off x="3004878" y="591344"/>
              <a:ext cx="367187" cy="577329"/>
              <a:chOff x="6832419" y="2865627"/>
              <a:chExt cx="1047649" cy="1361311"/>
            </a:xfrm>
          </p:grpSpPr>
          <p:sp>
            <p:nvSpPr>
              <p:cNvPr id="309" name="Parallelogram 308">
                <a:extLst>
                  <a:ext uri="{FF2B5EF4-FFF2-40B4-BE49-F238E27FC236}">
                    <a16:creationId xmlns:a16="http://schemas.microsoft.com/office/drawing/2014/main" id="{3A572402-2F06-7135-DC2B-12E098454347}"/>
                  </a:ext>
                </a:extLst>
              </p:cNvPr>
              <p:cNvSpPr/>
              <p:nvPr/>
            </p:nvSpPr>
            <p:spPr>
              <a:xfrm rot="21340365">
                <a:off x="6868750" y="3564025"/>
                <a:ext cx="518445" cy="655051"/>
              </a:xfrm>
              <a:prstGeom prst="parallelogram">
                <a:avLst>
                  <a:gd name="adj" fmla="val 10248"/>
                </a:avLst>
              </a:prstGeom>
              <a:solidFill>
                <a:srgbClr val="D3F9FB">
                  <a:alpha val="529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5"/>
                <a:endParaRPr lang="en-IL"/>
              </a:p>
            </p:txBody>
          </p:sp>
          <p:sp>
            <p:nvSpPr>
              <p:cNvPr id="310" name="Parallelogram 309">
                <a:extLst>
                  <a:ext uri="{FF2B5EF4-FFF2-40B4-BE49-F238E27FC236}">
                    <a16:creationId xmlns:a16="http://schemas.microsoft.com/office/drawing/2014/main" id="{478998F1-93AA-730F-3DE3-AB633568F73D}"/>
                  </a:ext>
                </a:extLst>
              </p:cNvPr>
              <p:cNvSpPr/>
              <p:nvPr/>
            </p:nvSpPr>
            <p:spPr>
              <a:xfrm rot="21340365">
                <a:off x="7326474" y="3549662"/>
                <a:ext cx="518445" cy="655048"/>
              </a:xfrm>
              <a:prstGeom prst="parallelogram">
                <a:avLst>
                  <a:gd name="adj" fmla="val 10248"/>
                </a:avLst>
              </a:prstGeom>
              <a:solidFill>
                <a:schemeClr val="bg1">
                  <a:lumMod val="65000"/>
                  <a:alpha val="17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5"/>
                <a:endParaRPr lang="en-IL"/>
              </a:p>
            </p:txBody>
          </p:sp>
          <p:sp>
            <p:nvSpPr>
              <p:cNvPr id="311" name="Parallelogram 310">
                <a:extLst>
                  <a:ext uri="{FF2B5EF4-FFF2-40B4-BE49-F238E27FC236}">
                    <a16:creationId xmlns:a16="http://schemas.microsoft.com/office/drawing/2014/main" id="{3A584173-93B5-BDAF-BC23-1CFB4E47FEC9}"/>
                  </a:ext>
                </a:extLst>
              </p:cNvPr>
              <p:cNvSpPr/>
              <p:nvPr/>
            </p:nvSpPr>
            <p:spPr>
              <a:xfrm rot="21340365">
                <a:off x="6851505" y="2901430"/>
                <a:ext cx="518445" cy="655048"/>
              </a:xfrm>
              <a:prstGeom prst="parallelogram">
                <a:avLst>
                  <a:gd name="adj" fmla="val 10248"/>
                </a:avLst>
              </a:prstGeom>
              <a:solidFill>
                <a:schemeClr val="bg1">
                  <a:lumMod val="65000"/>
                  <a:alpha val="17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5"/>
                <a:endParaRPr lang="en-IL"/>
              </a:p>
            </p:txBody>
          </p:sp>
          <p:sp>
            <p:nvSpPr>
              <p:cNvPr id="312" name="Parallelogram 311">
                <a:extLst>
                  <a:ext uri="{FF2B5EF4-FFF2-40B4-BE49-F238E27FC236}">
                    <a16:creationId xmlns:a16="http://schemas.microsoft.com/office/drawing/2014/main" id="{3357CE87-23CB-3204-976E-FE0FB701D8DC}"/>
                  </a:ext>
                </a:extLst>
              </p:cNvPr>
              <p:cNvSpPr/>
              <p:nvPr/>
            </p:nvSpPr>
            <p:spPr>
              <a:xfrm rot="21340365">
                <a:off x="7332833" y="2865627"/>
                <a:ext cx="518445" cy="655048"/>
              </a:xfrm>
              <a:prstGeom prst="parallelogram">
                <a:avLst>
                  <a:gd name="adj" fmla="val 10248"/>
                </a:avLst>
              </a:prstGeom>
              <a:solidFill>
                <a:schemeClr val="bg1">
                  <a:lumMod val="65000"/>
                  <a:alpha val="17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5"/>
                <a:endParaRPr lang="en-IL"/>
              </a:p>
            </p:txBody>
          </p:sp>
          <p:sp>
            <p:nvSpPr>
              <p:cNvPr id="313" name="Parallelogram 312">
                <a:extLst>
                  <a:ext uri="{FF2B5EF4-FFF2-40B4-BE49-F238E27FC236}">
                    <a16:creationId xmlns:a16="http://schemas.microsoft.com/office/drawing/2014/main" id="{6875AA32-1FA6-BECB-0854-61FB0612BA4D}"/>
                  </a:ext>
                </a:extLst>
              </p:cNvPr>
              <p:cNvSpPr/>
              <p:nvPr/>
            </p:nvSpPr>
            <p:spPr>
              <a:xfrm rot="21340365">
                <a:off x="6832419" y="2884719"/>
                <a:ext cx="1047649" cy="1342219"/>
              </a:xfrm>
              <a:prstGeom prst="parallelogram">
                <a:avLst>
                  <a:gd name="adj" fmla="val 10248"/>
                </a:avLst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5"/>
                <a:endParaRPr lang="en-IL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76793F2-3623-DA32-4056-E42DAA5F8A92}"/>
              </a:ext>
            </a:extLst>
          </p:cNvPr>
          <p:cNvGrpSpPr/>
          <p:nvPr/>
        </p:nvGrpSpPr>
        <p:grpSpPr>
          <a:xfrm>
            <a:off x="-148558" y="11797082"/>
            <a:ext cx="18691012" cy="10280432"/>
            <a:chOff x="8153601" y="11847489"/>
            <a:chExt cx="18691012" cy="10280432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A9689F8B-63F4-8CA6-4B96-7ED96ACEDEF6}"/>
                </a:ext>
              </a:extLst>
            </p:cNvPr>
            <p:cNvGrpSpPr/>
            <p:nvPr/>
          </p:nvGrpSpPr>
          <p:grpSpPr>
            <a:xfrm>
              <a:off x="8469838" y="11847489"/>
              <a:ext cx="18374775" cy="10280432"/>
              <a:chOff x="340352" y="19971305"/>
              <a:chExt cx="18374775" cy="10280432"/>
            </a:xfrm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E11D7543-598A-7F49-9B62-BBD6F6F2DE53}"/>
                  </a:ext>
                </a:extLst>
              </p:cNvPr>
              <p:cNvSpPr/>
              <p:nvPr/>
            </p:nvSpPr>
            <p:spPr>
              <a:xfrm>
                <a:off x="340352" y="20962889"/>
                <a:ext cx="18374775" cy="9288848"/>
              </a:xfrm>
              <a:prstGeom prst="roundRect">
                <a:avLst>
                  <a:gd name="adj" fmla="val 2375"/>
                </a:avLst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381A1D60-C69E-3C54-6E45-AC3DB6A4797B}"/>
                      </a:ext>
                    </a:extLst>
                  </p:cNvPr>
                  <p:cNvSpPr txBox="1"/>
                  <p:nvPr/>
                </p:nvSpPr>
                <p:spPr>
                  <a:xfrm>
                    <a:off x="496155" y="20117163"/>
                    <a:ext cx="16007362" cy="92247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IL" sz="5400" b="1" dirty="0"/>
                      <a:t>Neural Typicality </a:t>
                    </a:r>
                    <a14:m>
                      <m:oMath xmlns:m="http://schemas.openxmlformats.org/officeDocument/2006/math">
                        <m:r>
                          <a:rPr lang="en-US" sz="5400" b="1" i="1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IL" sz="5400" b="1" dirty="0"/>
                      <a:t> </a:t>
                    </a:r>
                    <a:endParaRPr lang="en-IL" sz="3600" b="1" dirty="0"/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381A1D60-C69E-3C54-6E45-AC3DB6A479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55" y="20117163"/>
                    <a:ext cx="16007362" cy="92247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l="-1983" t="-17808" b="-39726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DA12DE2E-2D52-6D8E-FB20-A564A4C5CA54}"/>
                      </a:ext>
                    </a:extLst>
                  </p:cNvPr>
                  <p:cNvSpPr txBox="1"/>
                  <p:nvPr/>
                </p:nvSpPr>
                <p:spPr>
                  <a:xfrm>
                    <a:off x="6266830" y="19971305"/>
                    <a:ext cx="10533415" cy="9871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IL" sz="2800" dirty="0"/>
                      <a:t>For a given </a:t>
                    </a:r>
                    <a14:m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𝑃𝑥</m:t>
                        </m:r>
                      </m:oMath>
                    </a14:m>
                    <a:r>
                      <a:rPr lang="en-IL" sz="2800" dirty="0"/>
                      <a:t> and movie: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𝑡𝑦𝑝</m:t>
                            </m:r>
                          </m:sub>
                        </m:sSub>
                      </m:oMath>
                    </a14:m>
                    <a:r>
                      <a:rPr lang="en-IL" sz="2800" dirty="0"/>
                      <a:t> is defined as the voxel-wise corr. with the mean time-course</a:t>
                    </a:r>
                  </a:p>
                </p:txBody>
              </p:sp>
            </mc:Choice>
            <mc:Fallback xmlns="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DA12DE2E-2D52-6D8E-FB20-A564A4C5CA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6830" y="19971305"/>
                    <a:ext cx="10533415" cy="987145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l="-1325" t="-5063" b="-1392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3DA49800-A335-636A-60D1-57C44CA52173}"/>
                  </a:ext>
                </a:extLst>
              </p:cNvPr>
              <p:cNvGrpSpPr/>
              <p:nvPr/>
            </p:nvGrpSpPr>
            <p:grpSpPr>
              <a:xfrm>
                <a:off x="380378" y="21068797"/>
                <a:ext cx="924244" cy="888696"/>
                <a:chOff x="20477944" y="12024053"/>
                <a:chExt cx="1981200" cy="1905000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657E392D-F81B-65A5-EDF6-27D4054A88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clrChange>
                    <a:clrFrom>
                      <a:srgbClr val="F7F7F7"/>
                    </a:clrFrom>
                    <a:clrTo>
                      <a:srgbClr val="F7F7F7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20477944" y="12029543"/>
                  <a:ext cx="1981200" cy="1854200"/>
                </a:xfrm>
                <a:prstGeom prst="rect">
                  <a:avLst/>
                </a:prstGeom>
              </p:spPr>
            </p:pic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DA9CC740-B1CC-3DB5-C15C-FF9CC0C31DEE}"/>
                    </a:ext>
                  </a:extLst>
                </p:cNvPr>
                <p:cNvSpPr/>
                <p:nvPr/>
              </p:nvSpPr>
              <p:spPr>
                <a:xfrm>
                  <a:off x="20554144" y="12024053"/>
                  <a:ext cx="1905000" cy="1905000"/>
                </a:xfrm>
                <a:prstGeom prst="ellipse">
                  <a:avLst/>
                </a:prstGeom>
                <a:solidFill>
                  <a:srgbClr val="7030A0">
                    <a:alpha val="19642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3BC4D9-92FD-EE1C-3846-233771DFE74D}"/>
                </a:ext>
              </a:extLst>
            </p:cNvPr>
            <p:cNvGrpSpPr/>
            <p:nvPr/>
          </p:nvGrpSpPr>
          <p:grpSpPr>
            <a:xfrm>
              <a:off x="8153601" y="13094764"/>
              <a:ext cx="18150812" cy="8794706"/>
              <a:chOff x="-236564" y="-40308"/>
              <a:chExt cx="13636960" cy="6607593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5A166AA-CEB4-6785-2EA7-84119753B1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130" y="160774"/>
                <a:ext cx="0" cy="4597758"/>
              </a:xfrm>
              <a:prstGeom prst="line">
                <a:avLst/>
              </a:prstGeom>
              <a:ln w="57150" cap="flat" cmpd="sng" algn="ctr">
                <a:solidFill>
                  <a:schemeClr val="dk1">
                    <a:alpha val="2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33" name="Picture 32" descr="A white brain with curly edges&#10;&#10;AI-generated content may be incorrect.">
                <a:extLst>
                  <a:ext uri="{FF2B5EF4-FFF2-40B4-BE49-F238E27FC236}">
                    <a16:creationId xmlns:a16="http://schemas.microsoft.com/office/drawing/2014/main" id="{49C273CF-EF24-50EF-E6BF-0D77CE38C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071130" y="1061838"/>
                <a:ext cx="4826049" cy="3785410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E42CD7-9055-A83C-573F-57339EF6AD2E}"/>
                  </a:ext>
                </a:extLst>
              </p:cNvPr>
              <p:cNvGrpSpPr/>
              <p:nvPr/>
            </p:nvGrpSpPr>
            <p:grpSpPr>
              <a:xfrm>
                <a:off x="6613223" y="904211"/>
                <a:ext cx="1691500" cy="1326764"/>
                <a:chOff x="8782046" y="1911509"/>
                <a:chExt cx="1691500" cy="1326764"/>
              </a:xfrm>
            </p:grpSpPr>
            <p:pic>
              <p:nvPicPr>
                <p:cNvPr id="155" name="Picture 154" descr="A white brain with curly edges&#10;&#10;AI-generated content may be incorrect.">
                  <a:extLst>
                    <a:ext uri="{FF2B5EF4-FFF2-40B4-BE49-F238E27FC236}">
                      <a16:creationId xmlns:a16="http://schemas.microsoft.com/office/drawing/2014/main" id="{3D5DFEA2-E84B-CA22-D9BA-D91CF258B6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782046" y="1911509"/>
                  <a:ext cx="1691500" cy="1326764"/>
                </a:xfrm>
                <a:prstGeom prst="rect">
                  <a:avLst/>
                </a:prstGeom>
              </p:spPr>
            </p:pic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1587B840-0BC3-73CE-64CE-A88C1F9F861F}"/>
                    </a:ext>
                  </a:extLst>
                </p:cNvPr>
                <p:cNvGrpSpPr/>
                <p:nvPr/>
              </p:nvGrpSpPr>
              <p:grpSpPr>
                <a:xfrm>
                  <a:off x="8967656" y="2519273"/>
                  <a:ext cx="403914" cy="531141"/>
                  <a:chOff x="2280201" y="3297689"/>
                  <a:chExt cx="1047650" cy="1377643"/>
                </a:xfrm>
              </p:grpSpPr>
              <p:sp>
                <p:nvSpPr>
                  <p:cNvPr id="158" name="Parallelogram 157">
                    <a:extLst>
                      <a:ext uri="{FF2B5EF4-FFF2-40B4-BE49-F238E27FC236}">
                        <a16:creationId xmlns:a16="http://schemas.microsoft.com/office/drawing/2014/main" id="{90BF6D4F-4652-16D3-0856-24A95CEED415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291961" y="4020284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tx2">
                      <a:lumMod val="75000"/>
                      <a:lumOff val="25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 rtl="1"/>
                    <a:endParaRPr lang="en-IL">
                      <a:latin typeface="Helvetica" pitchFamily="2" charset="0"/>
                    </a:endParaRPr>
                  </a:p>
                </p:txBody>
              </p:sp>
              <p:sp>
                <p:nvSpPr>
                  <p:cNvPr id="159" name="Parallelogram 158">
                    <a:extLst>
                      <a:ext uri="{FF2B5EF4-FFF2-40B4-BE49-F238E27FC236}">
                        <a16:creationId xmlns:a16="http://schemas.microsoft.com/office/drawing/2014/main" id="{732D0C82-FAC7-7D5E-C274-A4221E0E0377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778802" y="3981725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accent1">
                      <a:lumMod val="60000"/>
                      <a:lumOff val="40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>
                      <a:latin typeface="Helvetica" pitchFamily="2" charset="0"/>
                    </a:endParaRPr>
                  </a:p>
                </p:txBody>
              </p:sp>
              <p:sp>
                <p:nvSpPr>
                  <p:cNvPr id="160" name="Parallelogram 159">
                    <a:extLst>
                      <a:ext uri="{FF2B5EF4-FFF2-40B4-BE49-F238E27FC236}">
                        <a16:creationId xmlns:a16="http://schemas.microsoft.com/office/drawing/2014/main" id="{9D1587BA-DFAF-6A40-745F-DD0A8A3A56B6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303913" y="3333493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accent1">
                      <a:lumMod val="20000"/>
                      <a:lumOff val="80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 rtl="1"/>
                    <a:endParaRPr lang="en-IL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161" name="Parallelogram 160">
                    <a:extLst>
                      <a:ext uri="{FF2B5EF4-FFF2-40B4-BE49-F238E27FC236}">
                        <a16:creationId xmlns:a16="http://schemas.microsoft.com/office/drawing/2014/main" id="{50F189A0-B64F-5068-DC01-B5F2256A4BFF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785247" y="3297689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accent1">
                      <a:lumMod val="40000"/>
                      <a:lumOff val="60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162" name="Parallelogram 161">
                    <a:extLst>
                      <a:ext uri="{FF2B5EF4-FFF2-40B4-BE49-F238E27FC236}">
                        <a16:creationId xmlns:a16="http://schemas.microsoft.com/office/drawing/2014/main" id="{ADE422A6-45B5-2F27-844E-508DD7BE8625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280201" y="3314224"/>
                    <a:ext cx="1047650" cy="1342218"/>
                  </a:xfrm>
                  <a:prstGeom prst="parallelogram">
                    <a:avLst>
                      <a:gd name="adj" fmla="val 10248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>
                      <a:latin typeface="Helvetica" pitchFamily="2" charset="0"/>
                    </a:endParaRPr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610A397-7C88-14D4-2FB6-BBF777EAE832}"/>
                  </a:ext>
                </a:extLst>
              </p:cNvPr>
              <p:cNvGrpSpPr/>
              <p:nvPr/>
            </p:nvGrpSpPr>
            <p:grpSpPr>
              <a:xfrm>
                <a:off x="6611985" y="3741556"/>
                <a:ext cx="1691500" cy="1326764"/>
                <a:chOff x="8782048" y="3837911"/>
                <a:chExt cx="1691500" cy="1326764"/>
              </a:xfrm>
            </p:grpSpPr>
            <p:pic>
              <p:nvPicPr>
                <p:cNvPr id="148" name="Picture 147" descr="A white brain with curly edges&#10;&#10;AI-generated content may be incorrect.">
                  <a:extLst>
                    <a:ext uri="{FF2B5EF4-FFF2-40B4-BE49-F238E27FC236}">
                      <a16:creationId xmlns:a16="http://schemas.microsoft.com/office/drawing/2014/main" id="{4089D0B5-FA15-A047-E93F-169C8D005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782048" y="3837911"/>
                  <a:ext cx="1691500" cy="1326764"/>
                </a:xfrm>
                <a:prstGeom prst="rect">
                  <a:avLst/>
                </a:prstGeom>
              </p:spPr>
            </p:pic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A97156F8-AE78-8674-AA42-339A5E382A7A}"/>
                    </a:ext>
                  </a:extLst>
                </p:cNvPr>
                <p:cNvGrpSpPr/>
                <p:nvPr/>
              </p:nvGrpSpPr>
              <p:grpSpPr>
                <a:xfrm>
                  <a:off x="8967656" y="4445675"/>
                  <a:ext cx="403914" cy="531141"/>
                  <a:chOff x="2280201" y="3297689"/>
                  <a:chExt cx="1047650" cy="1377643"/>
                </a:xfrm>
              </p:grpSpPr>
              <p:sp>
                <p:nvSpPr>
                  <p:cNvPr id="150" name="Parallelogram 149">
                    <a:extLst>
                      <a:ext uri="{FF2B5EF4-FFF2-40B4-BE49-F238E27FC236}">
                        <a16:creationId xmlns:a16="http://schemas.microsoft.com/office/drawing/2014/main" id="{6A3764FF-383F-90D3-6AE9-AABBD2D5FE80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291961" y="4020284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accent2">
                      <a:lumMod val="60000"/>
                      <a:lumOff val="40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>
                      <a:latin typeface="Helvetica" pitchFamily="2" charset="0"/>
                    </a:endParaRPr>
                  </a:p>
                </p:txBody>
              </p:sp>
              <p:sp>
                <p:nvSpPr>
                  <p:cNvPr id="151" name="Parallelogram 150">
                    <a:extLst>
                      <a:ext uri="{FF2B5EF4-FFF2-40B4-BE49-F238E27FC236}">
                        <a16:creationId xmlns:a16="http://schemas.microsoft.com/office/drawing/2014/main" id="{C3E5030E-F5E3-1264-C177-9F1EBDCEDF1E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778802" y="3981725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rgbClr val="7030A0">
                      <a:alpha val="31533"/>
                    </a:srgb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>
                      <a:latin typeface="Helvetica" pitchFamily="2" charset="0"/>
                    </a:endParaRPr>
                  </a:p>
                </p:txBody>
              </p:sp>
              <p:sp>
                <p:nvSpPr>
                  <p:cNvPr id="152" name="Parallelogram 151">
                    <a:extLst>
                      <a:ext uri="{FF2B5EF4-FFF2-40B4-BE49-F238E27FC236}">
                        <a16:creationId xmlns:a16="http://schemas.microsoft.com/office/drawing/2014/main" id="{3C59CAE5-12C8-9B68-9225-531EB0828A1F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303913" y="3333493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accent2">
                      <a:lumMod val="20000"/>
                      <a:lumOff val="80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153" name="Parallelogram 152">
                    <a:extLst>
                      <a:ext uri="{FF2B5EF4-FFF2-40B4-BE49-F238E27FC236}">
                        <a16:creationId xmlns:a16="http://schemas.microsoft.com/office/drawing/2014/main" id="{B3836CCC-00CA-8AE0-5814-AB8EE24FE3F2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785247" y="3297689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accent2">
                      <a:lumMod val="40000"/>
                      <a:lumOff val="60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154" name="Parallelogram 153">
                    <a:extLst>
                      <a:ext uri="{FF2B5EF4-FFF2-40B4-BE49-F238E27FC236}">
                        <a16:creationId xmlns:a16="http://schemas.microsoft.com/office/drawing/2014/main" id="{DE4AC0DA-BC94-55FE-9EA9-CA9F7512FDB3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280201" y="3314224"/>
                    <a:ext cx="1047650" cy="1342218"/>
                  </a:xfrm>
                  <a:prstGeom prst="parallelogram">
                    <a:avLst>
                      <a:gd name="adj" fmla="val 10248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>
                      <a:latin typeface="Helvetica" pitchFamily="2" charset="0"/>
                    </a:endParaRPr>
                  </a:p>
                </p:txBody>
              </p:sp>
            </p:grpSp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DE73A17-20AF-BCB5-AD0E-0FA99B52C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clrChange>
                  <a:clrFrom>
                    <a:srgbClr val="FFFFFF">
                      <a:alpha val="38039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4928" y="1645054"/>
                <a:ext cx="2849727" cy="2571520"/>
              </a:xfrm>
              <a:prstGeom prst="rect">
                <a:avLst/>
              </a:prstGeom>
            </p:spPr>
          </p:pic>
          <p:sp>
            <p:nvSpPr>
              <p:cNvPr id="55" name="Triangle 54">
                <a:extLst>
                  <a:ext uri="{FF2B5EF4-FFF2-40B4-BE49-F238E27FC236}">
                    <a16:creationId xmlns:a16="http://schemas.microsoft.com/office/drawing/2014/main" id="{C0593137-11AE-3D0E-3C66-7A851CA02505}"/>
                  </a:ext>
                </a:extLst>
              </p:cNvPr>
              <p:cNvSpPr/>
              <p:nvPr/>
            </p:nvSpPr>
            <p:spPr>
              <a:xfrm rot="15846956">
                <a:off x="1510948" y="2005645"/>
                <a:ext cx="1662316" cy="2443252"/>
              </a:xfrm>
              <a:prstGeom prst="triangle">
                <a:avLst>
                  <a:gd name="adj" fmla="val 53895"/>
                </a:avLst>
              </a:prstGeom>
              <a:solidFill>
                <a:schemeClr val="accent1">
                  <a:lumMod val="40000"/>
                  <a:lumOff val="60000"/>
                  <a:alpha val="23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25"/>
                <a:endParaRPr lang="en-IL">
                  <a:latin typeface="Helvetica" pitchFamily="2" charset="0"/>
                </a:endParaRPr>
              </a:p>
            </p:txBody>
          </p:sp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80130285-CC4C-3317-1D12-ACD8F7CB55DD}"/>
                  </a:ext>
                </a:extLst>
              </p:cNvPr>
              <p:cNvCxnSpPr>
                <a:cxnSpLocks/>
                <a:stCxn id="158" idx="5"/>
                <a:endCxn id="99" idx="5"/>
              </p:cNvCxnSpPr>
              <p:nvPr/>
            </p:nvCxnSpPr>
            <p:spPr>
              <a:xfrm flipH="1">
                <a:off x="3846128" y="1923610"/>
                <a:ext cx="2967737" cy="1553081"/>
              </a:xfrm>
              <a:prstGeom prst="straightConnector1">
                <a:avLst/>
              </a:prstGeom>
              <a:ln w="38100">
                <a:prstDash val="sysDot"/>
                <a:headEnd type="oval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7DA64FD7-22A5-B6F6-2134-B48B938CC0C7}"/>
                  </a:ext>
                </a:extLst>
              </p:cNvPr>
              <p:cNvCxnSpPr>
                <a:cxnSpLocks/>
                <a:stCxn id="150" idx="5"/>
                <a:endCxn id="99" idx="5"/>
              </p:cNvCxnSpPr>
              <p:nvPr/>
            </p:nvCxnSpPr>
            <p:spPr>
              <a:xfrm flipH="1" flipV="1">
                <a:off x="3846128" y="3476691"/>
                <a:ext cx="2966497" cy="1284264"/>
              </a:xfrm>
              <a:prstGeom prst="straightConnector1">
                <a:avLst/>
              </a:prstGeom>
              <a:ln w="38100">
                <a:prstDash val="sysDot"/>
                <a:headEnd type="oval" w="med" len="med"/>
                <a:tailEnd type="oval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7D83DE36-95B2-214E-4D30-07F2B9CEE723}"/>
                  </a:ext>
                </a:extLst>
              </p:cNvPr>
              <p:cNvGrpSpPr/>
              <p:nvPr/>
            </p:nvGrpSpPr>
            <p:grpSpPr>
              <a:xfrm>
                <a:off x="7063861" y="1882676"/>
                <a:ext cx="1294915" cy="1485110"/>
                <a:chOff x="1748137" y="783295"/>
                <a:chExt cx="549169" cy="572574"/>
              </a:xfrm>
            </p:grpSpPr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F2AA11F0-A509-E71E-BB7C-42417A60E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clrChange>
                    <a:clrFrom>
                      <a:srgbClr val="F7F7F7"/>
                    </a:clrFrom>
                    <a:clrTo>
                      <a:srgbClr val="F7F7F7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748137" y="783295"/>
                  <a:ext cx="549169" cy="57257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id="{69030EEB-BEBB-364F-A2FA-3143EE66D0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4947" y="885879"/>
                      <a:ext cx="225196" cy="11592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>
                                <a:ln w="0">
                                  <a:noFill/>
                                </a:ln>
                                <a:latin typeface="Cambria Math" panose="02040503050406030204" pitchFamily="18" charset="0"/>
                              </a:rPr>
                              <m:t>𝑷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b="1" dirty="0">
                        <a:ln w="0">
                          <a:noFill/>
                        </a:ln>
                        <a:latin typeface="Helvetic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id="{69030EEB-BEBB-364F-A2FA-3143EE66D05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24947" y="885879"/>
                      <a:ext cx="225196" cy="115925"/>
                    </a:xfrm>
                    <a:prstGeom prst="rect">
                      <a:avLst/>
                    </a:prstGeom>
                    <a:blipFill>
                      <a:blip r:embed="rId5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C05D899A-7C0F-CA00-9B7C-B78FCE250B49}"/>
                  </a:ext>
                </a:extLst>
              </p:cNvPr>
              <p:cNvGrpSpPr/>
              <p:nvPr/>
            </p:nvGrpSpPr>
            <p:grpSpPr>
              <a:xfrm>
                <a:off x="7054871" y="4669602"/>
                <a:ext cx="1382181" cy="1460270"/>
                <a:chOff x="1795792" y="803245"/>
                <a:chExt cx="453859" cy="473202"/>
              </a:xfrm>
            </p:grpSpPr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2ACC41D9-1336-C438-6577-BE6DCD97A5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clrChange>
                    <a:clrFrom>
                      <a:srgbClr val="F7F7F7"/>
                    </a:clrFrom>
                    <a:clrTo>
                      <a:srgbClr val="F7F7F7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795792" y="803245"/>
                  <a:ext cx="453859" cy="47320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67858911-00BD-F491-2703-9106AF3939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0558" y="885879"/>
                      <a:ext cx="173970" cy="9743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1" i="1">
                                <a:ln w="0">
                                  <a:noFill/>
                                </a:ln>
                                <a:latin typeface="Cambria Math" panose="02040503050406030204" pitchFamily="18" charset="0"/>
                              </a:rPr>
                              <m:t>𝑷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b="1" dirty="0">
                        <a:ln w="0">
                          <a:noFill/>
                        </a:ln>
                        <a:latin typeface="Helvetic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67858911-00BD-F491-2703-9106AF39399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50558" y="885879"/>
                      <a:ext cx="173970" cy="97435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46E90F4A-E81F-21E1-B0C0-BE80617BAE63}"/>
                  </a:ext>
                </a:extLst>
              </p:cNvPr>
              <p:cNvGrpSpPr/>
              <p:nvPr/>
            </p:nvGrpSpPr>
            <p:grpSpPr>
              <a:xfrm>
                <a:off x="8777063" y="4209804"/>
                <a:ext cx="4623333" cy="2044755"/>
                <a:chOff x="7208442" y="4625449"/>
                <a:chExt cx="4623333" cy="2044755"/>
              </a:xfrm>
            </p:grpSpPr>
            <p:pic>
              <p:nvPicPr>
                <p:cNvPr id="133" name="Picture 132" descr="A colorful object with black background&#10;&#10;AI-generated content may be incorrect.">
                  <a:extLst>
                    <a:ext uri="{FF2B5EF4-FFF2-40B4-BE49-F238E27FC236}">
                      <a16:creationId xmlns:a16="http://schemas.microsoft.com/office/drawing/2014/main" id="{7E21C662-81F0-ED1D-2CA8-90E28C7B05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6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10294048" y="5672892"/>
                  <a:ext cx="1537727" cy="997312"/>
                </a:xfrm>
                <a:prstGeom prst="rect">
                  <a:avLst/>
                </a:prstGeom>
              </p:spPr>
            </p:pic>
            <p:pic>
              <p:nvPicPr>
                <p:cNvPr id="139" name="Picture 138" descr="A colorful object with black background&#10;&#10;AI-generated content may be incorrect.">
                  <a:extLst>
                    <a:ext uri="{FF2B5EF4-FFF2-40B4-BE49-F238E27FC236}">
                      <a16:creationId xmlns:a16="http://schemas.microsoft.com/office/drawing/2014/main" id="{0241A3A0-3AA8-D034-15E2-673CEEAFD9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10213142" y="4629433"/>
                  <a:ext cx="1537726" cy="1053707"/>
                </a:xfrm>
                <a:prstGeom prst="rect">
                  <a:avLst/>
                </a:prstGeom>
              </p:spPr>
            </p:pic>
            <p:pic>
              <p:nvPicPr>
                <p:cNvPr id="140" name="Picture 139" descr="A colorful image of a brain&#10;&#10;AI-generated content may be incorrect.">
                  <a:extLst>
                    <a:ext uri="{FF2B5EF4-FFF2-40B4-BE49-F238E27FC236}">
                      <a16:creationId xmlns:a16="http://schemas.microsoft.com/office/drawing/2014/main" id="{19798661-3913-00C3-302E-1F3A7A5492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7246086" y="5699232"/>
                  <a:ext cx="1537727" cy="895324"/>
                </a:xfrm>
                <a:prstGeom prst="rect">
                  <a:avLst/>
                </a:prstGeom>
              </p:spPr>
            </p:pic>
            <p:pic>
              <p:nvPicPr>
                <p:cNvPr id="142" name="Picture 141" descr="A colorful object with black background&#10;&#10;AI-generated content may be incorrect.">
                  <a:extLst>
                    <a:ext uri="{FF2B5EF4-FFF2-40B4-BE49-F238E27FC236}">
                      <a16:creationId xmlns:a16="http://schemas.microsoft.com/office/drawing/2014/main" id="{66A5121A-8753-1807-EB3D-FA5F8DA25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7208442" y="4625449"/>
                  <a:ext cx="1537727" cy="1150817"/>
                </a:xfrm>
                <a:prstGeom prst="rect">
                  <a:avLst/>
                </a:prstGeom>
              </p:spPr>
            </p:pic>
            <p:pic>
              <p:nvPicPr>
                <p:cNvPr id="143" name="Picture 142" descr="A close up of two lungs&#10;&#10;AI-generated content may be incorrect.">
                  <a:extLst>
                    <a:ext uri="{FF2B5EF4-FFF2-40B4-BE49-F238E27FC236}">
                      <a16:creationId xmlns:a16="http://schemas.microsoft.com/office/drawing/2014/main" id="{66EE3D32-0571-25BE-9DE9-749A5CA65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0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8977787" y="4943860"/>
                  <a:ext cx="1132831" cy="1356819"/>
                </a:xfrm>
                <a:prstGeom prst="rect">
                  <a:avLst/>
                </a:prstGeom>
              </p:spPr>
            </p:pic>
          </p:grpSp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DDF404A3-31D0-709B-5D62-AEC84F17075C}"/>
                  </a:ext>
                </a:extLst>
              </p:cNvPr>
              <p:cNvGrpSpPr/>
              <p:nvPr/>
            </p:nvGrpSpPr>
            <p:grpSpPr>
              <a:xfrm>
                <a:off x="8750806" y="1348237"/>
                <a:ext cx="4546796" cy="2008852"/>
                <a:chOff x="7522554" y="4782441"/>
                <a:chExt cx="4546796" cy="2008852"/>
              </a:xfrm>
            </p:grpSpPr>
            <p:pic>
              <p:nvPicPr>
                <p:cNvPr id="118" name="Picture 117" descr="A colorful object with black background&#10;&#10;AI-generated content may be incorrect.">
                  <a:extLst>
                    <a:ext uri="{FF2B5EF4-FFF2-40B4-BE49-F238E27FC236}">
                      <a16:creationId xmlns:a16="http://schemas.microsoft.com/office/drawing/2014/main" id="{E0B70D54-5476-2E7A-4724-E5DDDB4FC9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10463401" y="5854129"/>
                  <a:ext cx="1537727" cy="937164"/>
                </a:xfrm>
                <a:prstGeom prst="rect">
                  <a:avLst/>
                </a:prstGeom>
              </p:spPr>
            </p:pic>
            <p:pic>
              <p:nvPicPr>
                <p:cNvPr id="126" name="Picture 125" descr="A colorful object with black background&#10;&#10;AI-generated content may be incorrect.">
                  <a:extLst>
                    <a:ext uri="{FF2B5EF4-FFF2-40B4-BE49-F238E27FC236}">
                      <a16:creationId xmlns:a16="http://schemas.microsoft.com/office/drawing/2014/main" id="{611CB729-CA58-C67B-4A45-ACCCA92FC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2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10531623" y="4798617"/>
                  <a:ext cx="1537727" cy="1040183"/>
                </a:xfrm>
                <a:prstGeom prst="rect">
                  <a:avLst/>
                </a:prstGeom>
              </p:spPr>
            </p:pic>
            <p:pic>
              <p:nvPicPr>
                <p:cNvPr id="127" name="Picture 126" descr="A colorful image of a human brain&#10;&#10;AI-generated content may be incorrect.">
                  <a:extLst>
                    <a:ext uri="{FF2B5EF4-FFF2-40B4-BE49-F238E27FC236}">
                      <a16:creationId xmlns:a16="http://schemas.microsoft.com/office/drawing/2014/main" id="{BF14CD51-E403-24D1-20AA-D6AA3CF5D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3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7551972" y="5841961"/>
                  <a:ext cx="1537727" cy="907907"/>
                </a:xfrm>
                <a:prstGeom prst="rect">
                  <a:avLst/>
                </a:prstGeom>
              </p:spPr>
            </p:pic>
            <p:pic>
              <p:nvPicPr>
                <p:cNvPr id="129" name="Picture 128" descr="A colorful object with black background&#10;&#10;AI-generated content may be incorrect.">
                  <a:extLst>
                    <a:ext uri="{FF2B5EF4-FFF2-40B4-BE49-F238E27FC236}">
                      <a16:creationId xmlns:a16="http://schemas.microsoft.com/office/drawing/2014/main" id="{9D038894-9136-3D7B-C1F9-2F423834C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7522554" y="4782441"/>
                  <a:ext cx="1567145" cy="1028353"/>
                </a:xfrm>
                <a:prstGeom prst="rect">
                  <a:avLst/>
                </a:prstGeom>
              </p:spPr>
            </p:pic>
            <p:pic>
              <p:nvPicPr>
                <p:cNvPr id="131" name="Picture 130" descr="A close up of two lungs&#10;&#10;AI-generated content may be incorrect.">
                  <a:extLst>
                    <a:ext uri="{FF2B5EF4-FFF2-40B4-BE49-F238E27FC236}">
                      <a16:creationId xmlns:a16="http://schemas.microsoft.com/office/drawing/2014/main" id="{C6E547E8-FC3E-C2C7-7B7B-E41BF94B48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alphaModFix/>
                </a:blip>
                <a:stretch>
                  <a:fillRect/>
                </a:stretch>
              </p:blipFill>
              <p:spPr>
                <a:xfrm>
                  <a:off x="9241404" y="5050249"/>
                  <a:ext cx="1286335" cy="1356818"/>
                </a:xfrm>
                <a:prstGeom prst="rect">
                  <a:avLst/>
                </a:prstGeom>
              </p:spPr>
            </p:pic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2127897D-F0C0-E2A5-8752-74E0A22DE6C6}"/>
                  </a:ext>
                </a:extLst>
              </p:cNvPr>
              <p:cNvGrpSpPr/>
              <p:nvPr/>
            </p:nvGrpSpPr>
            <p:grpSpPr>
              <a:xfrm>
                <a:off x="3545707" y="2420867"/>
                <a:ext cx="1047650" cy="1377643"/>
                <a:chOff x="3612888" y="2860101"/>
                <a:chExt cx="1047650" cy="1377643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9190ABEA-3936-6662-3A31-14DCC0D0F7CD}"/>
                    </a:ext>
                  </a:extLst>
                </p:cNvPr>
                <p:cNvGrpSpPr/>
                <p:nvPr/>
              </p:nvGrpSpPr>
              <p:grpSpPr>
                <a:xfrm>
                  <a:off x="3612888" y="2860101"/>
                  <a:ext cx="1047650" cy="1377643"/>
                  <a:chOff x="2280201" y="3297689"/>
                  <a:chExt cx="1047650" cy="1377643"/>
                </a:xfrm>
              </p:grpSpPr>
              <p:sp>
                <p:nvSpPr>
                  <p:cNvPr id="101" name="Parallelogram 100">
                    <a:extLst>
                      <a:ext uri="{FF2B5EF4-FFF2-40B4-BE49-F238E27FC236}">
                        <a16:creationId xmlns:a16="http://schemas.microsoft.com/office/drawing/2014/main" id="{C5B02E99-F685-C4A7-A3E2-452E02AB30FE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291961" y="4020284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tx2">
                      <a:lumMod val="75000"/>
                      <a:lumOff val="25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 rtl="1"/>
                    <a:endParaRPr lang="en-IL">
                      <a:latin typeface="Helvetica" pitchFamily="2" charset="0"/>
                    </a:endParaRPr>
                  </a:p>
                </p:txBody>
              </p:sp>
              <p:sp>
                <p:nvSpPr>
                  <p:cNvPr id="103" name="Parallelogram 102">
                    <a:extLst>
                      <a:ext uri="{FF2B5EF4-FFF2-40B4-BE49-F238E27FC236}">
                        <a16:creationId xmlns:a16="http://schemas.microsoft.com/office/drawing/2014/main" id="{FFAF42D6-7587-FA81-A1C5-A81171C5A568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778802" y="3981725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accent1">
                      <a:lumMod val="60000"/>
                      <a:lumOff val="40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>
                      <a:latin typeface="Helvetica" pitchFamily="2" charset="0"/>
                    </a:endParaRPr>
                  </a:p>
                </p:txBody>
              </p:sp>
              <p:sp>
                <p:nvSpPr>
                  <p:cNvPr id="105" name="Parallelogram 104">
                    <a:extLst>
                      <a:ext uri="{FF2B5EF4-FFF2-40B4-BE49-F238E27FC236}">
                        <a16:creationId xmlns:a16="http://schemas.microsoft.com/office/drawing/2014/main" id="{BD17B51A-2FF0-E381-C46A-184EE70B1CFD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303913" y="3333493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accent1">
                      <a:lumMod val="20000"/>
                      <a:lumOff val="80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 rtl="1"/>
                    <a:endParaRPr lang="en-IL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106" name="Parallelogram 105">
                    <a:extLst>
                      <a:ext uri="{FF2B5EF4-FFF2-40B4-BE49-F238E27FC236}">
                        <a16:creationId xmlns:a16="http://schemas.microsoft.com/office/drawing/2014/main" id="{791CC0DE-7881-4FF5-2CDD-4AEDB1AC25A9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785247" y="3297689"/>
                    <a:ext cx="518445" cy="655048"/>
                  </a:xfrm>
                  <a:prstGeom prst="parallelogram">
                    <a:avLst>
                      <a:gd name="adj" fmla="val 10248"/>
                    </a:avLst>
                  </a:prstGeom>
                  <a:solidFill>
                    <a:schemeClr val="accent1">
                      <a:lumMod val="40000"/>
                      <a:lumOff val="60000"/>
                      <a:alpha val="31533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 dirty="0">
                      <a:latin typeface="Helvetica" pitchFamily="2" charset="0"/>
                    </a:endParaRPr>
                  </a:p>
                </p:txBody>
              </p:sp>
              <p:sp>
                <p:nvSpPr>
                  <p:cNvPr id="112" name="Parallelogram 111">
                    <a:extLst>
                      <a:ext uri="{FF2B5EF4-FFF2-40B4-BE49-F238E27FC236}">
                        <a16:creationId xmlns:a16="http://schemas.microsoft.com/office/drawing/2014/main" id="{EA3D15E5-9B9A-CF62-A50C-3949D1EAA717}"/>
                      </a:ext>
                    </a:extLst>
                  </p:cNvPr>
                  <p:cNvSpPr/>
                  <p:nvPr/>
                </p:nvSpPr>
                <p:spPr>
                  <a:xfrm rot="21340365">
                    <a:off x="2280201" y="3314224"/>
                    <a:ext cx="1047650" cy="1342218"/>
                  </a:xfrm>
                  <a:prstGeom prst="parallelogram">
                    <a:avLst>
                      <a:gd name="adj" fmla="val 10248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25"/>
                    <a:endParaRPr lang="en-IL">
                      <a:latin typeface="Helvetica" pitchFamily="2" charset="0"/>
                    </a:endParaRPr>
                  </a:p>
                </p:txBody>
              </p:sp>
            </p:grpSp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3FE8EF4B-51EF-BD0C-9636-3BA52C7AC7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>
                  <a:clrChange>
                    <a:clrFrom>
                      <a:srgbClr val="F7F7F7"/>
                    </a:clrFrom>
                    <a:clrTo>
                      <a:srgbClr val="F7F7F7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216577" y="3038994"/>
                  <a:ext cx="278994" cy="313868"/>
                </a:xfrm>
                <a:prstGeom prst="rect">
                  <a:avLst/>
                </a:prstGeom>
              </p:spPr>
            </p:pic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DFA61585-5EC4-55BB-0589-82B92D106872}"/>
                    </a:ext>
                  </a:extLst>
                </p:cNvPr>
                <p:cNvSpPr/>
                <p:nvPr/>
              </p:nvSpPr>
              <p:spPr>
                <a:xfrm>
                  <a:off x="3868515" y="3866652"/>
                  <a:ext cx="52479" cy="5772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>
                    <a:latin typeface="Helvetica" pitchFamily="2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3" name="TextBox 472">
                    <a:extLst>
                      <a:ext uri="{FF2B5EF4-FFF2-40B4-BE49-F238E27FC236}">
                        <a16:creationId xmlns:a16="http://schemas.microsoft.com/office/drawing/2014/main" id="{284CE293-7D39-5D3C-7A7D-FA09EE4C5D48}"/>
                      </a:ext>
                    </a:extLst>
                  </p:cNvPr>
                  <p:cNvSpPr txBox="1"/>
                  <p:nvPr/>
                </p:nvSpPr>
                <p:spPr>
                  <a:xfrm>
                    <a:off x="-236564" y="1979599"/>
                    <a:ext cx="3384955" cy="27689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  <m:t>𝟏𝟎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  <m:t>7 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  <m:t>𝟒𝟖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  <m:t>𝒑𝒘𝒎𝒔</m:t>
                              </m:r>
                            </m:e>
                          </m:d>
                        </m:oMath>
                      </m:oMathPara>
                    </a14:m>
                    <a:endParaRPr lang="en-US" b="1" i="1" dirty="0">
                      <a:latin typeface="Cambria Math" panose="02040503050406030204" pitchFamily="18" charset="0"/>
                      <a:cs typeface="David" panose="020E0502060401010101" pitchFamily="34" charset="-79"/>
                    </a:endParaRPr>
                  </a:p>
                </p:txBody>
              </p:sp>
            </mc:Choice>
            <mc:Fallback xmlns="">
              <p:sp>
                <p:nvSpPr>
                  <p:cNvPr id="473" name="TextBox 472">
                    <a:extLst>
                      <a:ext uri="{FF2B5EF4-FFF2-40B4-BE49-F238E27FC236}">
                        <a16:creationId xmlns:a16="http://schemas.microsoft.com/office/drawing/2014/main" id="{284CE293-7D39-5D3C-7A7D-FA09EE4C5D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36564" y="1979599"/>
                    <a:ext cx="3384955" cy="276892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0B3E2658-EFE0-E62A-26A3-D50DE50E8181}"/>
                  </a:ext>
                </a:extLst>
              </p:cNvPr>
              <p:cNvGrpSpPr/>
              <p:nvPr/>
            </p:nvGrpSpPr>
            <p:grpSpPr>
              <a:xfrm>
                <a:off x="3911194" y="-40308"/>
                <a:ext cx="3344158" cy="1389237"/>
                <a:chOff x="9708260" y="25080492"/>
                <a:chExt cx="3217359" cy="1389237"/>
              </a:xfrm>
              <a:solidFill>
                <a:schemeClr val="bg2">
                  <a:alpha val="34099"/>
                </a:schemeClr>
              </a:solidFill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BCCADA8E-6FDA-3369-93B2-6E0BDA3A80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08260" y="25667834"/>
                      <a:ext cx="3217359" cy="8018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3567" i="1" dirty="0" err="1">
                          <a:latin typeface="Cambria Math" panose="02040503050406030204" pitchFamily="18" charset="0"/>
                          <a:cs typeface="David" panose="020E0502060401010101" pitchFamily="34" charset="-79"/>
                        </a:rPr>
                        <a:t>Voxelwise</a:t>
                      </a:r>
                      <a:r>
                        <a:rPr lang="en-US" sz="3567" i="1" dirty="0">
                          <a:latin typeface="Cambria Math" panose="02040503050406030204" pitchFamily="18" charset="0"/>
                          <a:cs typeface="David" panose="020E0502060401010101" pitchFamily="34" charset="-79"/>
                        </a:rPr>
                        <a:t> Correlation </a:t>
                      </a:r>
                    </a:p>
                    <a:p>
                      <a:pPr algn="ctr"/>
                      <a:r>
                        <a:rPr lang="en-US" sz="2774" i="1" dirty="0">
                          <a:latin typeface="Cambria Math" panose="02040503050406030204" pitchFamily="18" charset="0"/>
                          <a:cs typeface="David" panose="020E0502060401010101" pitchFamily="34" charset="-79"/>
                        </a:rPr>
                        <a:t>(per </a:t>
                      </a:r>
                      <a14:m>
                        <m:oMath xmlns:m="http://schemas.openxmlformats.org/officeDocument/2006/math">
                          <m:r>
                            <a:rPr lang="en-US" sz="2774" i="1"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  <m:t>𝑃𝑥</m:t>
                          </m:r>
                        </m:oMath>
                      </a14:m>
                      <a:r>
                        <a:rPr lang="en-US" sz="2774" i="1" dirty="0">
                          <a:latin typeface="Cambria Math" panose="02040503050406030204" pitchFamily="18" charset="0"/>
                          <a:cs typeface="David" panose="020E0502060401010101" pitchFamily="34" charset="-79"/>
                        </a:rPr>
                        <a:t>)</a:t>
                      </a:r>
                      <a:endParaRPr lang="en-IL" sz="2774" i="1" dirty="0">
                        <a:latin typeface="Cambria Math" panose="02040503050406030204" pitchFamily="18" charset="0"/>
                        <a:cs typeface="David" panose="020E0502060401010101" pitchFamily="34" charset="-79"/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BCCADA8E-6FDA-3369-93B2-6E0BDA3A80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08260" y="25667834"/>
                      <a:ext cx="3217359" cy="801895"/>
                    </a:xfrm>
                    <a:prstGeom prst="rect">
                      <a:avLst/>
                    </a:prstGeom>
                    <a:blipFill>
                      <a:blip r:embed="rId68"/>
                      <a:stretch>
                        <a:fillRect l="-3409" t="-8235" r="-5682" b="-152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D76506BB-B39B-0747-8FB8-B8B8BD5C4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clrChange>
                    <a:clrFrom>
                      <a:srgbClr val="F7F7F7"/>
                    </a:clrFrom>
                    <a:clrTo>
                      <a:srgbClr val="F7F7F7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0894887" y="25080492"/>
                  <a:ext cx="852615" cy="71977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82630316-1007-7EA1-F5C3-F90004A89A2F}"/>
                  </a:ext>
                </a:extLst>
              </p:cNvPr>
              <p:cNvGrpSpPr/>
              <p:nvPr/>
            </p:nvGrpSpPr>
            <p:grpSpPr>
              <a:xfrm>
                <a:off x="9116105" y="-33569"/>
                <a:ext cx="3835117" cy="1074649"/>
                <a:chOff x="12068902" y="24809009"/>
                <a:chExt cx="3835117" cy="107464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E538872D-9B83-A1F3-7DC7-D6F483A74B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68902" y="25369968"/>
                      <a:ext cx="3835117" cy="5136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3567" i="1" dirty="0">
                          <a:latin typeface="Cambria Math" panose="02040503050406030204" pitchFamily="18" charset="0"/>
                          <a:cs typeface="David" panose="020E0502060401010101" pitchFamily="34" charset="-79"/>
                        </a:rPr>
                        <a:t>Individual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3567" i="1"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sSubPr>
                            <m:e>
                              <m:r>
                                <a:rPr lang="en-US" sz="3567" i="1"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567" i="1"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  <m:t>𝑡𝑦𝑝</m:t>
                              </m:r>
                            </m:sub>
                          </m:sSub>
                        </m:oMath>
                      </a14:m>
                      <a:endParaRPr lang="en-IL" sz="3567" i="1" dirty="0">
                        <a:latin typeface="Cambria Math" panose="02040503050406030204" pitchFamily="18" charset="0"/>
                        <a:cs typeface="David" panose="020E0502060401010101" pitchFamily="34" charset="-79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E538872D-9B83-A1F3-7DC7-D6F483A74B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068902" y="25369968"/>
                      <a:ext cx="3835117" cy="513690"/>
                    </a:xfrm>
                    <a:prstGeom prst="rect">
                      <a:avLst/>
                    </a:prstGeom>
                    <a:blipFill>
                      <a:blip r:embed="rId70"/>
                      <a:stretch>
                        <a:fillRect t="-10909" b="-27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2B9E235C-FB40-60CA-D694-11134482E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1">
                  <a:clrChange>
                    <a:clrFrom>
                      <a:srgbClr val="F7F7F7"/>
                    </a:clrFrom>
                    <a:clrTo>
                      <a:srgbClr val="F7F7F7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3570267" y="24809009"/>
                  <a:ext cx="832390" cy="685497"/>
                </a:xfrm>
                <a:prstGeom prst="rect">
                  <a:avLst/>
                </a:prstGeom>
              </p:spPr>
            </p:pic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82D5087A-46A2-04D1-1676-4A403EF6DE00}"/>
                  </a:ext>
                </a:extLst>
              </p:cNvPr>
              <p:cNvGrpSpPr/>
              <p:nvPr/>
            </p:nvGrpSpPr>
            <p:grpSpPr>
              <a:xfrm>
                <a:off x="9579746" y="3733944"/>
                <a:ext cx="2752164" cy="230593"/>
                <a:chOff x="9749430" y="3733944"/>
                <a:chExt cx="2752164" cy="230593"/>
              </a:xfrm>
            </p:grpSpPr>
            <p:pic>
              <p:nvPicPr>
                <p:cNvPr id="496" name="Picture 495" descr="A yellow and blue rectangle&#10;&#10;AI-generated content may be incorrect.">
                  <a:extLst>
                    <a:ext uri="{FF2B5EF4-FFF2-40B4-BE49-F238E27FC236}">
                      <a16:creationId xmlns:a16="http://schemas.microsoft.com/office/drawing/2014/main" id="{3F51200E-F183-6E9F-77FE-9EB1F4F538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 rot="5400000">
                  <a:off x="11215912" y="3060392"/>
                  <a:ext cx="194576" cy="1556623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3633557-9C3E-2DEB-0363-375B2DC7E4E9}"/>
                    </a:ext>
                  </a:extLst>
                </p:cNvPr>
                <p:cNvSpPr txBox="1"/>
                <p:nvPr/>
              </p:nvSpPr>
              <p:spPr>
                <a:xfrm>
                  <a:off x="12017516" y="3733944"/>
                  <a:ext cx="484078" cy="2305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L" sz="1400" dirty="0">
                      <a:latin typeface="Helvetica" pitchFamily="2" charset="0"/>
                      <a:cs typeface="David" panose="020E0502060401010101" pitchFamily="34" charset="-79"/>
                    </a:rPr>
                    <a:t>0.5</a:t>
                  </a:r>
                  <a:endParaRPr lang="en-IL" sz="1000" dirty="0">
                    <a:latin typeface="Helvetica" pitchFamily="2" charset="0"/>
                    <a:cs typeface="David" panose="020E0502060401010101" pitchFamily="34" charset="-79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3C57DC4-064D-E4CE-EDC0-341B99E91B46}"/>
                    </a:ext>
                  </a:extLst>
                </p:cNvPr>
                <p:cNvSpPr txBox="1"/>
                <p:nvPr/>
              </p:nvSpPr>
              <p:spPr>
                <a:xfrm>
                  <a:off x="9749430" y="3733944"/>
                  <a:ext cx="946424" cy="2305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IL" sz="1400" dirty="0">
                      <a:latin typeface="Helvetica" pitchFamily="2" charset="0"/>
                      <a:cs typeface="David" panose="020E0502060401010101" pitchFamily="34" charset="-79"/>
                    </a:rPr>
                    <a:t>-0.5</a:t>
                  </a:r>
                  <a:endParaRPr lang="en-IL" sz="1000" dirty="0">
                    <a:latin typeface="Helvetica" pitchFamily="2" charset="0"/>
                    <a:cs typeface="David" panose="020E0502060401010101" pitchFamily="34" charset="-79"/>
                  </a:endParaRPr>
                </a:p>
              </p:txBody>
            </p:sp>
          </p:grp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1FF355F0-CA76-B141-3906-E8815565F7BA}"/>
                  </a:ext>
                </a:extLst>
              </p:cNvPr>
              <p:cNvGrpSpPr/>
              <p:nvPr/>
            </p:nvGrpSpPr>
            <p:grpSpPr>
              <a:xfrm>
                <a:off x="12557" y="-29641"/>
                <a:ext cx="2763226" cy="1440822"/>
                <a:chOff x="468598" y="3705742"/>
                <a:chExt cx="2763226" cy="1440822"/>
              </a:xfrm>
            </p:grpSpPr>
            <p:pic>
              <p:nvPicPr>
                <p:cNvPr id="491" name="Picture 490">
                  <a:extLst>
                    <a:ext uri="{FF2B5EF4-FFF2-40B4-BE49-F238E27FC236}">
                      <a16:creationId xmlns:a16="http://schemas.microsoft.com/office/drawing/2014/main" id="{F4526DBE-EE9F-EAE5-3816-FC11797336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3">
                  <a:clrChange>
                    <a:clrFrom>
                      <a:srgbClr val="F7F7F7"/>
                    </a:clrFrom>
                    <a:clrTo>
                      <a:srgbClr val="F7F7F7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482657" y="3705742"/>
                  <a:ext cx="757458" cy="670806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3" name="TextBox 492">
                      <a:extLst>
                        <a:ext uri="{FF2B5EF4-FFF2-40B4-BE49-F238E27FC236}">
                          <a16:creationId xmlns:a16="http://schemas.microsoft.com/office/drawing/2014/main" id="{0417482C-0640-1DBF-0874-68DBE53297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8598" y="4253024"/>
                      <a:ext cx="2763226" cy="8935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567" i="1"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  <m:t>𝐺𝑟𝑜𝑢𝑝</m:t>
                          </m:r>
                          <m:r>
                            <a:rPr lang="en-US" sz="3567" i="1"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  <m:t> </m:t>
                          </m:r>
                          <m:r>
                            <a:rPr lang="en-US" sz="356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avid" panose="020E0502060401010101" pitchFamily="34" charset="-79"/>
                            </a:rPr>
                            <m:t>𝜇</m:t>
                          </m:r>
                        </m:oMath>
                      </a14:m>
                      <a:r>
                        <a:rPr lang="en-IL" sz="3567" i="1" dirty="0">
                          <a:latin typeface="Cambria Math" panose="02040503050406030204" pitchFamily="18" charset="0"/>
                          <a:cs typeface="David" panose="020E0502060401010101" pitchFamily="34" charset="-79"/>
                        </a:rPr>
                        <a:t> time course </a:t>
                      </a:r>
                    </a:p>
                  </p:txBody>
                </p:sp>
              </mc:Choice>
              <mc:Fallback xmlns="">
                <p:sp>
                  <p:nvSpPr>
                    <p:cNvPr id="493" name="TextBox 492">
                      <a:extLst>
                        <a:ext uri="{FF2B5EF4-FFF2-40B4-BE49-F238E27FC236}">
                          <a16:creationId xmlns:a16="http://schemas.microsoft.com/office/drawing/2014/main" id="{0417482C-0640-1DBF-0874-68DBE53297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8598" y="4253024"/>
                      <a:ext cx="2763226" cy="893540"/>
                    </a:xfrm>
                    <a:prstGeom prst="rect">
                      <a:avLst/>
                    </a:prstGeom>
                    <a:blipFill>
                      <a:blip r:embed="rId74"/>
                      <a:stretch>
                        <a:fillRect t="-7368" b="-1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3" name="TextBox 482">
                    <a:extLst>
                      <a:ext uri="{FF2B5EF4-FFF2-40B4-BE49-F238E27FC236}">
                        <a16:creationId xmlns:a16="http://schemas.microsoft.com/office/drawing/2014/main" id="{FCE468BE-D46E-68FB-B447-38ADEE9CE727}"/>
                      </a:ext>
                    </a:extLst>
                  </p:cNvPr>
                  <p:cNvSpPr txBox="1"/>
                  <p:nvPr/>
                </p:nvSpPr>
                <p:spPr>
                  <a:xfrm>
                    <a:off x="138992" y="5552938"/>
                    <a:ext cx="4749070" cy="5040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IL" sz="3600" b="1" dirty="0">
                        <a:latin typeface="Helvetica" pitchFamily="2" charset="0"/>
                      </a:rPr>
                      <a:t>Neural Typicality </a:t>
                    </a:r>
                    <a14:m>
                      <m:oMath xmlns:m="http://schemas.openxmlformats.org/officeDocument/2006/math"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a14:m>
                    <a:r>
                      <a:rPr lang="en-IL" sz="3600" b="1" dirty="0">
                        <a:latin typeface="Helvetica" pitchFamily="2" charset="0"/>
                      </a:rPr>
                      <a:t> </a:t>
                    </a:r>
                    <a:endParaRPr lang="en-IL" sz="2000" b="1" dirty="0">
                      <a:latin typeface="Helvetica" pitchFamily="2" charset="0"/>
                    </a:endParaRPr>
                  </a:p>
                </p:txBody>
              </p:sp>
            </mc:Choice>
            <mc:Fallback>
              <p:sp>
                <p:nvSpPr>
                  <p:cNvPr id="483" name="TextBox 482">
                    <a:extLst>
                      <a:ext uri="{FF2B5EF4-FFF2-40B4-BE49-F238E27FC236}">
                        <a16:creationId xmlns:a16="http://schemas.microsoft.com/office/drawing/2014/main" id="{FCE468BE-D46E-68FB-B447-38ADEE9CE7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992" y="5552938"/>
                    <a:ext cx="4749070" cy="504018"/>
                  </a:xfrm>
                  <a:prstGeom prst="rect">
                    <a:avLst/>
                  </a:prstGeom>
                  <a:blipFill>
                    <a:blip r:embed="rId75"/>
                    <a:stretch>
                      <a:fillRect l="-3006" t="-12963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B1AD1209-C112-28C4-31B9-7754B77C84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2553" y="160774"/>
                <a:ext cx="0" cy="4597758"/>
              </a:xfrm>
              <a:prstGeom prst="line">
                <a:avLst/>
              </a:prstGeom>
              <a:ln w="57150" cap="flat" cmpd="sng" algn="ctr">
                <a:solidFill>
                  <a:schemeClr val="dk1">
                    <a:alpha val="2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9FD2FB73-7E4E-2883-59A4-90353091A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671" t="16095" r="3426" b="21400"/>
              <a:stretch>
                <a:fillRect/>
              </a:stretch>
            </p:blipFill>
            <p:spPr>
              <a:xfrm>
                <a:off x="138992" y="6073412"/>
                <a:ext cx="4531808" cy="493873"/>
              </a:xfrm>
              <a:prstGeom prst="rect">
                <a:avLst/>
              </a:prstGeom>
            </p:spPr>
          </p:pic>
        </p:grp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480E50A0-6605-5FC8-7E21-843DA60EADA4}"/>
              </a:ext>
            </a:extLst>
          </p:cNvPr>
          <p:cNvGrpSpPr/>
          <p:nvPr/>
        </p:nvGrpSpPr>
        <p:grpSpPr>
          <a:xfrm>
            <a:off x="196399" y="30507712"/>
            <a:ext cx="29893819" cy="10576735"/>
            <a:chOff x="235544" y="30580338"/>
            <a:chExt cx="30039668" cy="10987814"/>
          </a:xfrm>
        </p:grpSpPr>
        <p:sp>
          <p:nvSpPr>
            <p:cNvPr id="390" name="Rounded Rectangle 389">
              <a:extLst>
                <a:ext uri="{FF2B5EF4-FFF2-40B4-BE49-F238E27FC236}">
                  <a16:creationId xmlns:a16="http://schemas.microsoft.com/office/drawing/2014/main" id="{F389F9AE-298A-AA7A-A07E-2FA4EA6569AD}"/>
                </a:ext>
              </a:extLst>
            </p:cNvPr>
            <p:cNvSpPr/>
            <p:nvPr/>
          </p:nvSpPr>
          <p:spPr>
            <a:xfrm>
              <a:off x="235544" y="31818617"/>
              <a:ext cx="29863591" cy="9711897"/>
            </a:xfrm>
            <a:prstGeom prst="roundRect">
              <a:avLst>
                <a:gd name="adj" fmla="val 2375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IL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BD927A97-9F74-FA39-CE63-5E479165A354}"/>
                    </a:ext>
                  </a:extLst>
                </p:cNvPr>
                <p:cNvSpPr txBox="1"/>
                <p:nvPr/>
              </p:nvSpPr>
              <p:spPr>
                <a:xfrm>
                  <a:off x="8834900" y="30580338"/>
                  <a:ext cx="16341084" cy="12477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6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6600" b="1" i="1">
                              <a:latin typeface="Cambria Math" panose="02040503050406030204" pitchFamily="18" charset="0"/>
                            </a:rPr>
                            <m:t>𝒕𝒚𝒑</m:t>
                          </m:r>
                        </m:sub>
                      </m:sSub>
                    </m:oMath>
                  </a14:m>
                  <a:r>
                    <a:rPr lang="en-US" sz="6600" b="1" dirty="0"/>
                    <a:t> Correlates to Task Performance </a:t>
                  </a:r>
                  <a:endParaRPr lang="en-IL" sz="6600" b="1" dirty="0"/>
                </a:p>
              </p:txBody>
            </p:sp>
          </mc:Choice>
          <mc:Fallback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BD927A97-9F74-FA39-CE63-5E479165A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900" y="30580338"/>
                  <a:ext cx="16341084" cy="1247780"/>
                </a:xfrm>
                <a:prstGeom prst="rect">
                  <a:avLst/>
                </a:prstGeom>
                <a:blipFill>
                  <a:blip r:embed="rId77"/>
                  <a:stretch>
                    <a:fillRect l="-1171" t="-14737" b="-31579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F5A2FBF3-0FD0-7799-E2F4-052119FF419E}"/>
                </a:ext>
              </a:extLst>
            </p:cNvPr>
            <p:cNvSpPr txBox="1"/>
            <p:nvPr/>
          </p:nvSpPr>
          <p:spPr>
            <a:xfrm>
              <a:off x="15198395" y="34127907"/>
              <a:ext cx="183174" cy="606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L" sz="3200" dirty="0"/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9FFC51A-D0F4-4EDD-13AD-7076DEC7C668}"/>
                </a:ext>
              </a:extLst>
            </p:cNvPr>
            <p:cNvSpPr txBox="1"/>
            <p:nvPr/>
          </p:nvSpPr>
          <p:spPr>
            <a:xfrm>
              <a:off x="23724059" y="39086687"/>
              <a:ext cx="6551153" cy="606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CC9E5DB-E7D3-70B3-3985-0AAAB290D0F0}"/>
                </a:ext>
              </a:extLst>
            </p:cNvPr>
            <p:cNvGrpSpPr/>
            <p:nvPr/>
          </p:nvGrpSpPr>
          <p:grpSpPr>
            <a:xfrm>
              <a:off x="1088808" y="31925900"/>
              <a:ext cx="924245" cy="906881"/>
              <a:chOff x="-8504967" y="13232902"/>
              <a:chExt cx="1981203" cy="194396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A9AFE84-D8B3-4047-52B6-D24C368AD751}"/>
                  </a:ext>
                </a:extLst>
              </p:cNvPr>
              <p:cNvSpPr/>
              <p:nvPr/>
            </p:nvSpPr>
            <p:spPr>
              <a:xfrm>
                <a:off x="-8428760" y="13232902"/>
                <a:ext cx="1904996" cy="1905003"/>
              </a:xfrm>
              <a:prstGeom prst="ellipse">
                <a:avLst/>
              </a:prstGeom>
              <a:solidFill>
                <a:srgbClr val="7030A0">
                  <a:alpha val="1964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IL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7B938F0-3CE8-79A2-5D57-68EB7E575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8504967" y="13322668"/>
                <a:ext cx="1981201" cy="1854203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26C5084-B478-39D8-7960-8ED8588AC45C}"/>
                </a:ext>
              </a:extLst>
            </p:cNvPr>
            <p:cNvGrpSpPr/>
            <p:nvPr/>
          </p:nvGrpSpPr>
          <p:grpSpPr>
            <a:xfrm>
              <a:off x="398735" y="31907361"/>
              <a:ext cx="888695" cy="888697"/>
              <a:chOff x="1787160" y="7094927"/>
              <a:chExt cx="1075322" cy="107532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F46745E-924D-7541-1193-D8C2F1EFF2FE}"/>
                  </a:ext>
                </a:extLst>
              </p:cNvPr>
              <p:cNvSpPr/>
              <p:nvPr/>
            </p:nvSpPr>
            <p:spPr>
              <a:xfrm>
                <a:off x="1787160" y="7094927"/>
                <a:ext cx="1075322" cy="1075324"/>
              </a:xfrm>
              <a:prstGeom prst="ellipse">
                <a:avLst/>
              </a:prstGeom>
              <a:solidFill>
                <a:schemeClr val="accent3">
                  <a:lumMod val="75000"/>
                  <a:alpha val="1964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IL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FC708D7-DA30-5A36-9693-28752E558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10160" y="7151201"/>
                <a:ext cx="903271" cy="90327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535A484-62FD-01B5-658A-B7B021AD6131}"/>
                </a:ext>
              </a:extLst>
            </p:cNvPr>
            <p:cNvGrpSpPr/>
            <p:nvPr/>
          </p:nvGrpSpPr>
          <p:grpSpPr>
            <a:xfrm>
              <a:off x="563419" y="31794475"/>
              <a:ext cx="17074609" cy="9773677"/>
              <a:chOff x="-10284392" y="-2322289"/>
              <a:chExt cx="15522369" cy="888515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807227D-E011-02B5-9744-F09A727BEED6}"/>
                  </a:ext>
                </a:extLst>
              </p:cNvPr>
              <p:cNvGrpSpPr/>
              <p:nvPr/>
            </p:nvGrpSpPr>
            <p:grpSpPr>
              <a:xfrm>
                <a:off x="-9906114" y="-2322289"/>
                <a:ext cx="15144091" cy="8885158"/>
                <a:chOff x="-9999103" y="-2120811"/>
                <a:chExt cx="15144091" cy="8885158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E52B4A8E-7A5A-FA4D-B1EB-4EDFBC3568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1364307" y="-1370030"/>
                  <a:ext cx="6384639" cy="4029366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BFF46EB-756B-BCF8-C428-4583E6AA80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9999103" y="-1647123"/>
                  <a:ext cx="6350003" cy="4306459"/>
                </a:xfrm>
                <a:prstGeom prst="rect">
                  <a:avLst/>
                </a:prstGeom>
              </p:spPr>
            </p:pic>
            <p:pic>
              <p:nvPicPr>
                <p:cNvPr id="448" name="Picture 447">
                  <a:extLst>
                    <a:ext uri="{FF2B5EF4-FFF2-40B4-BE49-F238E27FC236}">
                      <a16:creationId xmlns:a16="http://schemas.microsoft.com/office/drawing/2014/main" id="{1F2D0238-7730-65C1-662D-9D7D1C7E8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0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4600284" y="-2120811"/>
                  <a:ext cx="4030415" cy="4198346"/>
                </a:xfrm>
                <a:prstGeom prst="rect">
                  <a:avLst/>
                </a:prstGeom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6B6E3FDE-F567-90F5-441A-CCD8D9AB7B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4665169" y="2336999"/>
                  <a:ext cx="4160184" cy="4427348"/>
                </a:xfrm>
                <a:prstGeom prst="rect">
                  <a:avLst/>
                </a:prstGeom>
              </p:spPr>
            </p:pic>
            <p:pic>
              <p:nvPicPr>
                <p:cNvPr id="455" name="Picture 454">
                  <a:extLst>
                    <a:ext uri="{FF2B5EF4-FFF2-40B4-BE49-F238E27FC236}">
                      <a16:creationId xmlns:a16="http://schemas.microsoft.com/office/drawing/2014/main" id="{53F9D8C1-EC06-DE69-D75A-2CEB397D1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2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1253271" y="2372682"/>
                  <a:ext cx="6398259" cy="4386583"/>
                </a:xfrm>
                <a:prstGeom prst="rect">
                  <a:avLst/>
                </a:prstGeom>
              </p:spPr>
            </p:pic>
          </p:grp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A98AED84-0142-6731-74D9-578EC21B2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0284392" y="1931320"/>
                <a:ext cx="6482077" cy="4526279"/>
              </a:xfrm>
              <a:prstGeom prst="rect">
                <a:avLst/>
              </a:prstGeom>
            </p:spPr>
          </p:pic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4CB9E03-BEB8-CB84-C484-E34009F1EBF3}"/>
              </a:ext>
            </a:extLst>
          </p:cNvPr>
          <p:cNvGrpSpPr/>
          <p:nvPr/>
        </p:nvGrpSpPr>
        <p:grpSpPr>
          <a:xfrm>
            <a:off x="25417190" y="31810785"/>
            <a:ext cx="4949521" cy="2857967"/>
            <a:chOff x="22363809" y="31839850"/>
            <a:chExt cx="5015953" cy="2884466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09D7D08-E4E9-A7F0-2EEC-ECED60806F96}"/>
                </a:ext>
              </a:extLst>
            </p:cNvPr>
            <p:cNvSpPr txBox="1"/>
            <p:nvPr/>
          </p:nvSpPr>
          <p:spPr>
            <a:xfrm>
              <a:off x="22363809" y="33045563"/>
              <a:ext cx="5015953" cy="6513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latin typeface="Cambria Math" panose="02040503050406030204" pitchFamily="18" charset="0"/>
                </a:rPr>
                <a:t>Overlap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80659EE-1FEE-5BDB-759F-B585423A1B02}"/>
                </a:ext>
              </a:extLst>
            </p:cNvPr>
            <p:cNvGrpSpPr/>
            <p:nvPr/>
          </p:nvGrpSpPr>
          <p:grpSpPr>
            <a:xfrm>
              <a:off x="23577971" y="31839850"/>
              <a:ext cx="2645714" cy="2884466"/>
              <a:chOff x="732291" y="4093285"/>
              <a:chExt cx="1969503" cy="2147233"/>
            </a:xfrm>
          </p:grpSpPr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CA9C7CCD-FAAF-52ED-9D07-732B578A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4">
                <a:alphaModFix amt="20000"/>
              </a:blip>
              <a:stretch>
                <a:fillRect/>
              </a:stretch>
            </p:blipFill>
            <p:spPr>
              <a:xfrm>
                <a:off x="732291" y="4130831"/>
                <a:ext cx="1969503" cy="2109687"/>
              </a:xfrm>
              <a:prstGeom prst="rect">
                <a:avLst/>
              </a:prstGeom>
            </p:spPr>
          </p:pic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41279D69-BEA7-10D6-CBE2-CC37CB950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27664" y="4093285"/>
                <a:ext cx="578757" cy="578757"/>
              </a:xfrm>
              <a:prstGeom prst="rect">
                <a:avLst/>
              </a:prstGeom>
            </p:spPr>
          </p:pic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5BF4638-CB8D-60D4-980B-C8A1710D1B12}"/>
              </a:ext>
            </a:extLst>
          </p:cNvPr>
          <p:cNvGrpSpPr/>
          <p:nvPr/>
        </p:nvGrpSpPr>
        <p:grpSpPr>
          <a:xfrm>
            <a:off x="16690306" y="31826438"/>
            <a:ext cx="4521385" cy="2645210"/>
            <a:chOff x="15087029" y="31626488"/>
            <a:chExt cx="4582071" cy="26697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52611BF-2569-82E4-FDB6-0B149833AC17}"/>
                    </a:ext>
                  </a:extLst>
                </p:cNvPr>
                <p:cNvSpPr txBox="1"/>
                <p:nvPr/>
              </p:nvSpPr>
              <p:spPr>
                <a:xfrm>
                  <a:off x="15087029" y="32482596"/>
                  <a:ext cx="4582071" cy="12549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600" dirty="0">
                      <a:latin typeface="Cambria Math" panose="02040503050406030204" pitchFamily="18" charset="0"/>
                    </a:rPr>
                    <a:t>Voxels with MS-HC</a:t>
                  </a:r>
                </a:p>
                <a:p>
                  <a:pPr algn="ctr"/>
                  <a:r>
                    <a:rPr lang="en-US" sz="3600" dirty="0"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𝑡𝑦𝑝</m:t>
                          </m:r>
                        </m:sub>
                      </m:sSub>
                    </m:oMath>
                  </a14:m>
                  <a:r>
                    <a:rPr lang="en-US" sz="3600" dirty="0">
                      <a:latin typeface="Cambria Math" panose="02040503050406030204" pitchFamily="18" charset="0"/>
                    </a:rPr>
                    <a:t> Differences</a:t>
                  </a:r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52611BF-2569-82E4-FDB6-0B149833A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7029" y="32482596"/>
                  <a:ext cx="4582071" cy="1254959"/>
                </a:xfrm>
                <a:prstGeom prst="rect">
                  <a:avLst/>
                </a:prstGeom>
                <a:blipFill>
                  <a:blip r:embed="rId86"/>
                  <a:stretch>
                    <a:fillRect t="-7071" b="-1515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A18204F-8AA5-120E-28DA-B53AE94C6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alphaModFix amt="20000"/>
            </a:blip>
            <a:stretch>
              <a:fillRect/>
            </a:stretch>
          </p:blipFill>
          <p:spPr>
            <a:xfrm>
              <a:off x="15945266" y="31766014"/>
              <a:ext cx="2530209" cy="2530210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FC49DB92-26B4-229F-C52A-1D885B6B4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747860" y="31626488"/>
              <a:ext cx="925022" cy="819202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A6B7C18-7754-D227-2FD3-2CCA1F06B57C}"/>
              </a:ext>
            </a:extLst>
          </p:cNvPr>
          <p:cNvGrpSpPr/>
          <p:nvPr/>
        </p:nvGrpSpPr>
        <p:grpSpPr>
          <a:xfrm>
            <a:off x="21017093" y="31768988"/>
            <a:ext cx="4594695" cy="2629508"/>
            <a:chOff x="18475475" y="31822594"/>
            <a:chExt cx="4656365" cy="2653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7E8CCABB-2A32-B42F-46BE-EDF0D63F742F}"/>
                    </a:ext>
                  </a:extLst>
                </p:cNvPr>
                <p:cNvSpPr txBox="1"/>
                <p:nvPr/>
              </p:nvSpPr>
              <p:spPr>
                <a:xfrm>
                  <a:off x="18475475" y="32529739"/>
                  <a:ext cx="4656365" cy="18140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600" dirty="0">
                      <a:latin typeface="Cambria Math" panose="02040503050406030204" pitchFamily="18" charset="0"/>
                    </a:rPr>
                    <a:t>Voxels with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𝑡𝑦𝑝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3600" dirty="0">
                      <a:latin typeface="Cambria Math" panose="02040503050406030204" pitchFamily="18" charset="0"/>
                    </a:rPr>
                    <a:t>- Behavior Correlations</a:t>
                  </a: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7E8CCABB-2A32-B42F-46BE-EDF0D63F74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75475" y="32529739"/>
                  <a:ext cx="4656365" cy="1814023"/>
                </a:xfrm>
                <a:prstGeom prst="rect">
                  <a:avLst/>
                </a:prstGeom>
                <a:blipFill>
                  <a:blip r:embed="rId88"/>
                  <a:stretch>
                    <a:fillRect t="-4895" b="-1188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5CB7EBB2-FBA7-0CAD-A86F-C033142FF924}"/>
                </a:ext>
              </a:extLst>
            </p:cNvPr>
            <p:cNvGrpSpPr/>
            <p:nvPr/>
          </p:nvGrpSpPr>
          <p:grpSpPr>
            <a:xfrm>
              <a:off x="19679006" y="31822594"/>
              <a:ext cx="2265444" cy="2653889"/>
              <a:chOff x="4003870" y="-309626"/>
              <a:chExt cx="1686425" cy="1975589"/>
            </a:xfrm>
          </p:grpSpPr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302ADC50-4D83-1373-B73D-DC0261C33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9">
                <a:alphaModFix amt="20000"/>
              </a:blip>
              <a:stretch>
                <a:fillRect/>
              </a:stretch>
            </p:blipFill>
            <p:spPr>
              <a:xfrm>
                <a:off x="4003870" y="-209638"/>
                <a:ext cx="1686425" cy="1875601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0E8A5533-79FB-B0D5-A46F-4772E3227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9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424485" y="-309626"/>
                <a:ext cx="784265" cy="63696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E848348A-8FD9-E9BF-D75C-73B88CC30E44}"/>
              </a:ext>
            </a:extLst>
          </p:cNvPr>
          <p:cNvGrpSpPr/>
          <p:nvPr/>
        </p:nvGrpSpPr>
        <p:grpSpPr>
          <a:xfrm>
            <a:off x="17282128" y="35453798"/>
            <a:ext cx="6174619" cy="1754099"/>
            <a:chOff x="16690306" y="35530304"/>
            <a:chExt cx="6174619" cy="17540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7CF7A35-7941-27A4-1F60-9C7FDF206CC6}"/>
                    </a:ext>
                  </a:extLst>
                </p:cNvPr>
                <p:cNvSpPr txBox="1"/>
                <p:nvPr/>
              </p:nvSpPr>
              <p:spPr>
                <a:xfrm>
                  <a:off x="16690306" y="35689799"/>
                  <a:ext cx="6174619" cy="1594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171" dirty="0"/>
                    <a:t>Regions that differentiate MS and HC individuals based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17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71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171" i="1">
                              <a:latin typeface="Cambria Math" panose="02040503050406030204" pitchFamily="18" charset="0"/>
                            </a:rPr>
                            <m:t>𝑡𝑦𝑝</m:t>
                          </m:r>
                        </m:sub>
                      </m:sSub>
                    </m:oMath>
                  </a14:m>
                  <a:endParaRPr lang="en-US" sz="3171" dirty="0"/>
                </a:p>
                <a:p>
                  <a:pPr algn="ctr"/>
                  <a:r>
                    <a:rPr lang="en-US" sz="3171" dirty="0"/>
                    <a:t>during </a:t>
                  </a:r>
                  <a:r>
                    <a:rPr lang="en-US" sz="3171" b="1" u="sng" dirty="0"/>
                    <a:t>Movie #2</a:t>
                  </a:r>
                  <a:endParaRPr lang="en-US" sz="2774" b="1" u="sng" dirty="0"/>
                </a:p>
              </p:txBody>
            </p:sp>
          </mc:Choice>
          <mc:Fallback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7CF7A35-7941-27A4-1F60-9C7FDF206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90306" y="35689799"/>
                  <a:ext cx="6174619" cy="1594604"/>
                </a:xfrm>
                <a:prstGeom prst="rect">
                  <a:avLst/>
                </a:prstGeom>
                <a:blipFill>
                  <a:blip r:embed="rId90"/>
                  <a:stretch>
                    <a:fillRect l="-410" t="-5556" r="-1639" b="-1111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0CCBFEBD-7293-F3F3-623D-AE2EF9529F8B}"/>
                </a:ext>
              </a:extLst>
            </p:cNvPr>
            <p:cNvSpPr/>
            <p:nvPr/>
          </p:nvSpPr>
          <p:spPr>
            <a:xfrm>
              <a:off x="18659875" y="35530304"/>
              <a:ext cx="1808644" cy="1749475"/>
            </a:xfrm>
            <a:prstGeom prst="ellipse">
              <a:avLst/>
            </a:prstGeom>
            <a:solidFill>
              <a:srgbClr val="0432FF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IL" sz="1783" dirty="0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6FF0DCFC-A6E1-E593-4C91-8D81923E8CBE}"/>
              </a:ext>
            </a:extLst>
          </p:cNvPr>
          <p:cNvGrpSpPr/>
          <p:nvPr/>
        </p:nvGrpSpPr>
        <p:grpSpPr>
          <a:xfrm>
            <a:off x="22923511" y="35456110"/>
            <a:ext cx="6174619" cy="1749475"/>
            <a:chOff x="23032934" y="35505632"/>
            <a:chExt cx="6174619" cy="17494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B5688AB5-4F1B-3F9F-221F-28A2AD676B58}"/>
                    </a:ext>
                  </a:extLst>
                </p:cNvPr>
                <p:cNvSpPr txBox="1"/>
                <p:nvPr/>
              </p:nvSpPr>
              <p:spPr>
                <a:xfrm>
                  <a:off x="23032934" y="35642741"/>
                  <a:ext cx="6174619" cy="1594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171" dirty="0"/>
                    <a:t>	Regions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17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71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171" i="1">
                              <a:latin typeface="Cambria Math" panose="02040503050406030204" pitchFamily="18" charset="0"/>
                            </a:rPr>
                            <m:t>𝑡𝑦𝑝</m:t>
                          </m:r>
                        </m:sub>
                      </m:sSub>
                      <m:r>
                        <a:rPr lang="en-US" sz="317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3171" dirty="0"/>
                    <a:t>during 	</a:t>
                  </a:r>
                  <a:r>
                    <a:rPr lang="en-US" sz="3171" b="1" u="sng" dirty="0"/>
                    <a:t>Movie #1</a:t>
                  </a:r>
                  <a:r>
                    <a:rPr lang="en-US" sz="3171" b="1" dirty="0"/>
                    <a:t> </a:t>
                  </a:r>
                  <a:r>
                    <a:rPr lang="en-US" sz="3171" dirty="0"/>
                    <a:t>correlates with task 	performance</a:t>
                  </a:r>
                </a:p>
              </p:txBody>
            </p:sp>
          </mc:Choice>
          <mc:Fallback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B5688AB5-4F1B-3F9F-221F-28A2AD676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32934" y="35642741"/>
                  <a:ext cx="6174619" cy="1594604"/>
                </a:xfrm>
                <a:prstGeom prst="rect">
                  <a:avLst/>
                </a:prstGeom>
                <a:blipFill>
                  <a:blip r:embed="rId91"/>
                  <a:stretch>
                    <a:fillRect t="-3968" b="-11905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082F0B6-6A1B-9C5A-C4FA-2BCA5EDB23FF}"/>
                </a:ext>
              </a:extLst>
            </p:cNvPr>
            <p:cNvSpPr/>
            <p:nvPr/>
          </p:nvSpPr>
          <p:spPr>
            <a:xfrm>
              <a:off x="25612584" y="35505632"/>
              <a:ext cx="1808644" cy="1749475"/>
            </a:xfrm>
            <a:prstGeom prst="ellipse">
              <a:avLst/>
            </a:prstGeom>
            <a:solidFill>
              <a:srgbClr val="00B05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IL" sz="1783" dirty="0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B4C8DADA-4039-E62A-225F-D6AA95EB059E}"/>
              </a:ext>
            </a:extLst>
          </p:cNvPr>
          <p:cNvGrpSpPr/>
          <p:nvPr/>
        </p:nvGrpSpPr>
        <p:grpSpPr>
          <a:xfrm>
            <a:off x="17282128" y="37652175"/>
            <a:ext cx="11816002" cy="2982227"/>
            <a:chOff x="20674364" y="38032865"/>
            <a:chExt cx="6174619" cy="2982227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E164895-D066-AF26-7110-6A38F5F149F6}"/>
                </a:ext>
              </a:extLst>
            </p:cNvPr>
            <p:cNvSpPr txBox="1"/>
            <p:nvPr/>
          </p:nvSpPr>
          <p:spPr>
            <a:xfrm>
              <a:off x="20674364" y="38693256"/>
              <a:ext cx="617461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MS-related differences overlap with those predictive of cognitive performance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0F2F99B-254F-3C59-A16F-01FAAE319FFC}"/>
                </a:ext>
              </a:extLst>
            </p:cNvPr>
            <p:cNvSpPr/>
            <p:nvPr/>
          </p:nvSpPr>
          <p:spPr>
            <a:xfrm>
              <a:off x="22921508" y="38032865"/>
              <a:ext cx="1582113" cy="2982227"/>
            </a:xfrm>
            <a:prstGeom prst="ellipse">
              <a:avLst/>
            </a:prstGeom>
            <a:solidFill>
              <a:srgbClr val="C0000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IL" sz="2800" dirty="0"/>
            </a:p>
          </p:txBody>
        </p:sp>
      </p:grpSp>
      <p:pic>
        <p:nvPicPr>
          <p:cNvPr id="227" name="Picture 226">
            <a:extLst>
              <a:ext uri="{FF2B5EF4-FFF2-40B4-BE49-F238E27FC236}">
                <a16:creationId xmlns:a16="http://schemas.microsoft.com/office/drawing/2014/main" id="{034A2A1B-AB0B-E47F-A3B5-8D5465AEDCB0}"/>
              </a:ext>
            </a:extLst>
          </p:cNvPr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 rot="5400000">
            <a:off x="25233746" y="17564838"/>
            <a:ext cx="878675" cy="878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F863B336-6686-DC8E-295D-97DE26C58A86}"/>
                  </a:ext>
                </a:extLst>
              </p:cNvPr>
              <p:cNvSpPr txBox="1"/>
              <p:nvPr/>
            </p:nvSpPr>
            <p:spPr>
              <a:xfrm>
                <a:off x="14534980" y="17652520"/>
                <a:ext cx="9549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avid" panose="020E0502060401010101" pitchFamily="34" charset="-79"/>
                        </a:rPr>
                        <m:t>r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F863B336-6686-DC8E-295D-97DE26C5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4980" y="17652520"/>
                <a:ext cx="954946" cy="461665"/>
              </a:xfrm>
              <a:prstGeom prst="rect">
                <a:avLst/>
              </a:prstGeom>
              <a:blipFill>
                <a:blip r:embed="rId9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D7BA109-811F-5136-861A-54AFEB376BC8}"/>
              </a:ext>
            </a:extLst>
          </p:cNvPr>
          <p:cNvGrpSpPr/>
          <p:nvPr/>
        </p:nvGrpSpPr>
        <p:grpSpPr>
          <a:xfrm>
            <a:off x="21906773" y="13435780"/>
            <a:ext cx="7890537" cy="4093842"/>
            <a:chOff x="21905809" y="12382881"/>
            <a:chExt cx="7890537" cy="4093842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FAD956E1-3124-17B7-A2C5-BA42E7EA72ED}"/>
                </a:ext>
              </a:extLst>
            </p:cNvPr>
            <p:cNvGrpSpPr/>
            <p:nvPr/>
          </p:nvGrpSpPr>
          <p:grpSpPr>
            <a:xfrm>
              <a:off x="21905809" y="12382881"/>
              <a:ext cx="7890537" cy="4093842"/>
              <a:chOff x="21905809" y="12382881"/>
              <a:chExt cx="7890537" cy="4093842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4579FBB9-A959-87AA-CB45-3BD65CFB8F26}"/>
                  </a:ext>
                </a:extLst>
              </p:cNvPr>
              <p:cNvGrpSpPr/>
              <p:nvPr/>
            </p:nvGrpSpPr>
            <p:grpSpPr>
              <a:xfrm rot="5400000">
                <a:off x="23804157" y="10484533"/>
                <a:ext cx="4093842" cy="7890537"/>
                <a:chOff x="20732020" y="13581565"/>
                <a:chExt cx="3117538" cy="6008795"/>
              </a:xfrm>
            </p:grpSpPr>
            <p:grpSp>
              <p:nvGrpSpPr>
                <p:cNvPr id="494" name="Group 493">
                  <a:extLst>
                    <a:ext uri="{FF2B5EF4-FFF2-40B4-BE49-F238E27FC236}">
                      <a16:creationId xmlns:a16="http://schemas.microsoft.com/office/drawing/2014/main" id="{AE163A5E-6789-42B6-4FAF-06158B93F832}"/>
                    </a:ext>
                  </a:extLst>
                </p:cNvPr>
                <p:cNvGrpSpPr/>
                <p:nvPr/>
              </p:nvGrpSpPr>
              <p:grpSpPr>
                <a:xfrm>
                  <a:off x="20732020" y="13581565"/>
                  <a:ext cx="3117538" cy="6008795"/>
                  <a:chOff x="23347664" y="13576220"/>
                  <a:chExt cx="3117545" cy="6008796"/>
                </a:xfrm>
              </p:grpSpPr>
              <p:grpSp>
                <p:nvGrpSpPr>
                  <p:cNvPr id="267" name="Group 266">
                    <a:extLst>
                      <a:ext uri="{FF2B5EF4-FFF2-40B4-BE49-F238E27FC236}">
                        <a16:creationId xmlns:a16="http://schemas.microsoft.com/office/drawing/2014/main" id="{83FA3B95-DBB2-755E-732D-4DC82242CFC8}"/>
                      </a:ext>
                    </a:extLst>
                  </p:cNvPr>
                  <p:cNvGrpSpPr/>
                  <p:nvPr/>
                </p:nvGrpSpPr>
                <p:grpSpPr>
                  <a:xfrm>
                    <a:off x="23347664" y="14232051"/>
                    <a:ext cx="1261226" cy="1209668"/>
                    <a:chOff x="-584268" y="877388"/>
                    <a:chExt cx="838306" cy="804037"/>
                  </a:xfrm>
                </p:grpSpPr>
                <p:pic>
                  <p:nvPicPr>
                    <p:cNvPr id="305" name="Picture 304">
                      <a:extLst>
                        <a:ext uri="{FF2B5EF4-FFF2-40B4-BE49-F238E27FC236}">
                          <a16:creationId xmlns:a16="http://schemas.microsoft.com/office/drawing/2014/main" id="{A287FA85-4259-7291-62BD-EED822BAC5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3">
                      <a:clrChange>
                        <a:clrFrom>
                          <a:srgbClr val="F7F7F7"/>
                        </a:clrFrom>
                        <a:clrTo>
                          <a:srgbClr val="F7F7F7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 rot="16200000">
                      <a:off x="-567134" y="860254"/>
                      <a:ext cx="804037" cy="838306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6" name="Rectangle 305">
                          <a:extLst>
                            <a:ext uri="{FF2B5EF4-FFF2-40B4-BE49-F238E27FC236}">
                              <a16:creationId xmlns:a16="http://schemas.microsoft.com/office/drawing/2014/main" id="{59CC1D83-053E-ACC2-7604-8E301443E9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-460510" y="1105528"/>
                          <a:ext cx="590793" cy="34776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1440" tIns="45720" rIns="91440" bIns="4572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sSub>
                                  <m:sSubPr>
                                    <m:ctrlP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ln w="0">
                              <a:noFill/>
                            </a:ln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06" name="Rectangle 305">
                          <a:extLst>
                            <a:ext uri="{FF2B5EF4-FFF2-40B4-BE49-F238E27FC236}">
                              <a16:creationId xmlns:a16="http://schemas.microsoft.com/office/drawing/2014/main" id="{59CC1D83-053E-ACC2-7604-8E301443E95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6200000">
                          <a:off x="-460510" y="1105528"/>
                          <a:ext cx="590793" cy="347760"/>
                        </a:xfrm>
                        <a:prstGeom prst="rect">
                          <a:avLst/>
                        </a:prstGeom>
                        <a:blipFill>
                          <a:blip r:embed="rId9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pic>
                <p:nvPicPr>
                  <p:cNvPr id="303" name="Picture 302">
                    <a:extLst>
                      <a:ext uri="{FF2B5EF4-FFF2-40B4-BE49-F238E27FC236}">
                        <a16:creationId xmlns:a16="http://schemas.microsoft.com/office/drawing/2014/main" id="{788F6343-C93D-C193-B802-DE8211D3E5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3">
                    <a:clrChange>
                      <a:clrFrom>
                        <a:srgbClr val="F7F7F7"/>
                      </a:clrFrom>
                      <a:clrTo>
                        <a:srgbClr val="F7F7F7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 rot="16200000">
                    <a:off x="23373448" y="15242096"/>
                    <a:ext cx="1209668" cy="1261225"/>
                  </a:xfrm>
                  <a:prstGeom prst="rect">
                    <a:avLst/>
                  </a:prstGeom>
                </p:spPr>
              </p:pic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0E389D98-BBA9-284A-7C2C-D52491727391}"/>
                      </a:ext>
                    </a:extLst>
                  </p:cNvPr>
                  <p:cNvGrpSpPr/>
                  <p:nvPr/>
                </p:nvGrpSpPr>
                <p:grpSpPr>
                  <a:xfrm>
                    <a:off x="23347668" y="16303699"/>
                    <a:ext cx="1261224" cy="1209669"/>
                    <a:chOff x="1226427" y="2915239"/>
                    <a:chExt cx="838305" cy="804037"/>
                  </a:xfrm>
                </p:grpSpPr>
                <p:pic>
                  <p:nvPicPr>
                    <p:cNvPr id="301" name="Picture 300">
                      <a:extLst>
                        <a:ext uri="{FF2B5EF4-FFF2-40B4-BE49-F238E27FC236}">
                          <a16:creationId xmlns:a16="http://schemas.microsoft.com/office/drawing/2014/main" id="{337037FA-3AF3-DB2F-329D-C63FE39292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3">
                      <a:clrChange>
                        <a:clrFrom>
                          <a:srgbClr val="F7F7F7"/>
                        </a:clrFrom>
                        <a:clrTo>
                          <a:srgbClr val="F7F7F7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 rot="16200000">
                      <a:off x="1243561" y="2898105"/>
                      <a:ext cx="804037" cy="838305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2" name="Rectangle 301">
                          <a:extLst>
                            <a:ext uri="{FF2B5EF4-FFF2-40B4-BE49-F238E27FC236}">
                              <a16:creationId xmlns:a16="http://schemas.microsoft.com/office/drawing/2014/main" id="{9DF323BD-A360-EB9E-1483-B1C62811A2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1360751" y="3143376"/>
                          <a:ext cx="569679" cy="34776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1440" tIns="45720" rIns="91440" bIns="4572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sSub>
                                  <m:sSubPr>
                                    <m:ctrlP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ln w="0">
                              <a:noFill/>
                            </a:ln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02" name="Rectangle 301">
                          <a:extLst>
                            <a:ext uri="{FF2B5EF4-FFF2-40B4-BE49-F238E27FC236}">
                              <a16:creationId xmlns:a16="http://schemas.microsoft.com/office/drawing/2014/main" id="{9DF323BD-A360-EB9E-1483-B1C62811A2B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6200000">
                          <a:off x="1360751" y="3143376"/>
                          <a:ext cx="569679" cy="347760"/>
                        </a:xfrm>
                        <a:prstGeom prst="rect">
                          <a:avLst/>
                        </a:prstGeom>
                        <a:blipFill>
                          <a:blip r:embed="rId9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270" name="Group 269">
                    <a:extLst>
                      <a:ext uri="{FF2B5EF4-FFF2-40B4-BE49-F238E27FC236}">
                        <a16:creationId xmlns:a16="http://schemas.microsoft.com/office/drawing/2014/main" id="{A115216B-F307-D72D-4335-F2AD219C1053}"/>
                      </a:ext>
                    </a:extLst>
                  </p:cNvPr>
                  <p:cNvGrpSpPr/>
                  <p:nvPr/>
                </p:nvGrpSpPr>
                <p:grpSpPr>
                  <a:xfrm>
                    <a:off x="23347666" y="17339523"/>
                    <a:ext cx="1261224" cy="1209669"/>
                    <a:chOff x="1226426" y="3602371"/>
                    <a:chExt cx="838305" cy="804037"/>
                  </a:xfrm>
                </p:grpSpPr>
                <p:pic>
                  <p:nvPicPr>
                    <p:cNvPr id="299" name="Picture 298">
                      <a:extLst>
                        <a:ext uri="{FF2B5EF4-FFF2-40B4-BE49-F238E27FC236}">
                          <a16:creationId xmlns:a16="http://schemas.microsoft.com/office/drawing/2014/main" id="{38D6962C-302F-D964-DBF2-3BF64FE86E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3">
                      <a:clrChange>
                        <a:clrFrom>
                          <a:srgbClr val="F7F7F7"/>
                        </a:clrFrom>
                        <a:clrTo>
                          <a:srgbClr val="F7F7F7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 rot="16200000">
                      <a:off x="1243560" y="3585237"/>
                      <a:ext cx="804037" cy="838305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00" name="Rectangle 299">
                          <a:extLst>
                            <a:ext uri="{FF2B5EF4-FFF2-40B4-BE49-F238E27FC236}">
                              <a16:creationId xmlns:a16="http://schemas.microsoft.com/office/drawing/2014/main" id="{E19F0118-5BC5-A131-4C35-CC1D5574ED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1348599" y="3830509"/>
                          <a:ext cx="593960" cy="34776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1440" tIns="45720" rIns="91440" bIns="4572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sSub>
                                  <m:sSubPr>
                                    <m:ctrlP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ln w="0">
                              <a:noFill/>
                            </a:ln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00" name="Rectangle 299">
                          <a:extLst>
                            <a:ext uri="{FF2B5EF4-FFF2-40B4-BE49-F238E27FC236}">
                              <a16:creationId xmlns:a16="http://schemas.microsoft.com/office/drawing/2014/main" id="{E19F0118-5BC5-A131-4C35-CC1D5574EDF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6200000">
                          <a:off x="1348599" y="3830509"/>
                          <a:ext cx="593960" cy="347760"/>
                        </a:xfrm>
                        <a:prstGeom prst="rect">
                          <a:avLst/>
                        </a:prstGeom>
                        <a:blipFill>
                          <a:blip r:embed="rId9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271" name="Group 270">
                    <a:extLst>
                      <a:ext uri="{FF2B5EF4-FFF2-40B4-BE49-F238E27FC236}">
                        <a16:creationId xmlns:a16="http://schemas.microsoft.com/office/drawing/2014/main" id="{28AFAF2F-204F-69B4-2D1E-ACE16C4DD0CB}"/>
                      </a:ext>
                    </a:extLst>
                  </p:cNvPr>
                  <p:cNvGrpSpPr/>
                  <p:nvPr/>
                </p:nvGrpSpPr>
                <p:grpSpPr>
                  <a:xfrm>
                    <a:off x="23347673" y="18375347"/>
                    <a:ext cx="1261224" cy="1209669"/>
                    <a:chOff x="1198378" y="4298851"/>
                    <a:chExt cx="838305" cy="804037"/>
                  </a:xfrm>
                </p:grpSpPr>
                <p:pic>
                  <p:nvPicPr>
                    <p:cNvPr id="297" name="Picture 296">
                      <a:extLst>
                        <a:ext uri="{FF2B5EF4-FFF2-40B4-BE49-F238E27FC236}">
                          <a16:creationId xmlns:a16="http://schemas.microsoft.com/office/drawing/2014/main" id="{D4A1703A-65FF-080C-DD5E-A2B5BD6BE7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3">
                      <a:clrChange>
                        <a:clrFrom>
                          <a:srgbClr val="F7F7F7"/>
                        </a:clrFrom>
                        <a:clrTo>
                          <a:srgbClr val="F7F7F7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 rot="16200000">
                      <a:off x="1215512" y="4281717"/>
                      <a:ext cx="804037" cy="838305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8" name="Rectangle 297">
                          <a:extLst>
                            <a:ext uri="{FF2B5EF4-FFF2-40B4-BE49-F238E27FC236}">
                              <a16:creationId xmlns:a16="http://schemas.microsoft.com/office/drawing/2014/main" id="{922AC9C9-F0C8-3FEE-D6B2-7089FF0E20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1328477" y="4526991"/>
                          <a:ext cx="578125" cy="34776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91440" tIns="45720" rIns="91440" bIns="4572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sSub>
                                  <m:sSubPr>
                                    <m:ctrlP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n w="0"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ln w="0">
                              <a:noFill/>
                            </a:ln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98" name="Rectangle 297">
                          <a:extLst>
                            <a:ext uri="{FF2B5EF4-FFF2-40B4-BE49-F238E27FC236}">
                              <a16:creationId xmlns:a16="http://schemas.microsoft.com/office/drawing/2014/main" id="{922AC9C9-F0C8-3FEE-D6B2-7089FF0E20C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6200000">
                          <a:off x="1328477" y="4526991"/>
                          <a:ext cx="578125" cy="347760"/>
                        </a:xfrm>
                        <a:prstGeom prst="rect">
                          <a:avLst/>
                        </a:prstGeom>
                        <a:blipFill>
                          <a:blip r:embed="rId9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IL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0FCDA798-694D-0631-C5AD-8599C71A7C5A}"/>
                      </a:ext>
                    </a:extLst>
                  </p:cNvPr>
                  <p:cNvGrpSpPr/>
                  <p:nvPr/>
                </p:nvGrpSpPr>
                <p:grpSpPr>
                  <a:xfrm>
                    <a:off x="24331625" y="13576220"/>
                    <a:ext cx="2133584" cy="5831192"/>
                    <a:chOff x="-61987" y="443935"/>
                    <a:chExt cx="1418141" cy="3875849"/>
                  </a:xfrm>
                </p:grpSpPr>
                <p:pic>
                  <p:nvPicPr>
                    <p:cNvPr id="274" name="Picture 273">
                      <a:extLst>
                        <a:ext uri="{FF2B5EF4-FFF2-40B4-BE49-F238E27FC236}">
                          <a16:creationId xmlns:a16="http://schemas.microsoft.com/office/drawing/2014/main" id="{B29BA6FE-F22F-FF95-D45C-89B4C4B53B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8">
                      <a:alphaModFix amt="38000"/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rcRect r="85234"/>
                    <a:stretch>
                      <a:fillRect/>
                    </a:stretch>
                  </p:blipFill>
                  <p:spPr>
                    <a:xfrm>
                      <a:off x="783944" y="448621"/>
                      <a:ext cx="572210" cy="387116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5" name="Picture 274">
                      <a:extLst>
                        <a:ext uri="{FF2B5EF4-FFF2-40B4-BE49-F238E27FC236}">
                          <a16:creationId xmlns:a16="http://schemas.microsoft.com/office/drawing/2014/main" id="{0B3AE96F-B19F-61AB-48FD-911F9523BC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8">
                      <a:alphaModFix amt="38000"/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</a:blip>
                    <a:srcRect r="85234"/>
                    <a:stretch>
                      <a:fillRect/>
                    </a:stretch>
                  </p:blipFill>
                  <p:spPr>
                    <a:xfrm>
                      <a:off x="-61987" y="443935"/>
                      <a:ext cx="572210" cy="3871163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76" name="Group 275">
                      <a:extLst>
                        <a:ext uri="{FF2B5EF4-FFF2-40B4-BE49-F238E27FC236}">
                          <a16:creationId xmlns:a16="http://schemas.microsoft.com/office/drawing/2014/main" id="{6D07ACD3-F5FA-00DE-7FE9-A1DE67BF9F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62" y="872080"/>
                      <a:ext cx="1311827" cy="3326391"/>
                      <a:chOff x="32862" y="872080"/>
                      <a:chExt cx="1311827" cy="3326391"/>
                    </a:xfrm>
                  </p:grpSpPr>
                  <p:sp>
                    <p:nvSpPr>
                      <p:cNvPr id="277" name="Parallelogram 276">
                        <a:extLst>
                          <a:ext uri="{FF2B5EF4-FFF2-40B4-BE49-F238E27FC236}">
                            <a16:creationId xmlns:a16="http://schemas.microsoft.com/office/drawing/2014/main" id="{AE3BFA07-F60B-41A7-BEBD-003ABEEC7649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32862" y="873492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rgbClr val="D3F9FB">
                          <a:alpha val="31373"/>
                        </a:srgb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78" name="Parallelogram 277">
                        <a:extLst>
                          <a:ext uri="{FF2B5EF4-FFF2-40B4-BE49-F238E27FC236}">
                            <a16:creationId xmlns:a16="http://schemas.microsoft.com/office/drawing/2014/main" id="{AB8C9C95-DF19-D839-8090-CCFCB8646E78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32862" y="1537986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chemeClr val="accent4">
                          <a:lumMod val="40000"/>
                          <a:lumOff val="60000"/>
                          <a:alpha val="31533"/>
                        </a:scheme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79" name="Parallelogram 278">
                        <a:extLst>
                          <a:ext uri="{FF2B5EF4-FFF2-40B4-BE49-F238E27FC236}">
                            <a16:creationId xmlns:a16="http://schemas.microsoft.com/office/drawing/2014/main" id="{5674E28D-6054-60A4-C16A-B9751FD606FB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32862" y="2219120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rgbClr val="00B0F0">
                          <a:alpha val="31533"/>
                        </a:srgb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80" name="Parallelogram 279">
                        <a:extLst>
                          <a:ext uri="{FF2B5EF4-FFF2-40B4-BE49-F238E27FC236}">
                            <a16:creationId xmlns:a16="http://schemas.microsoft.com/office/drawing/2014/main" id="{BB981FB0-9871-1420-5629-820351E7AACE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32862" y="2902726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rgbClr val="0070C0">
                          <a:alpha val="31533"/>
                        </a:srgb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81" name="Parallelogram 280">
                        <a:extLst>
                          <a:ext uri="{FF2B5EF4-FFF2-40B4-BE49-F238E27FC236}">
                            <a16:creationId xmlns:a16="http://schemas.microsoft.com/office/drawing/2014/main" id="{95EDD900-7CA3-1B96-0AD1-0E7E1A143C9C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32862" y="3602973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rgbClr val="002060">
                          <a:alpha val="31533"/>
                        </a:srgb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82" name="Parallelogram 281">
                        <a:extLst>
                          <a:ext uri="{FF2B5EF4-FFF2-40B4-BE49-F238E27FC236}">
                            <a16:creationId xmlns:a16="http://schemas.microsoft.com/office/drawing/2014/main" id="{0748B77A-A5FB-7929-D959-B8EF805BC727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873375" y="872080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rgbClr val="D3F9FB">
                          <a:alpha val="31373"/>
                        </a:srgb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83" name="Parallelogram 282">
                        <a:extLst>
                          <a:ext uri="{FF2B5EF4-FFF2-40B4-BE49-F238E27FC236}">
                            <a16:creationId xmlns:a16="http://schemas.microsoft.com/office/drawing/2014/main" id="{A1F40892-50AE-2BCB-9B21-E061398632B3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873375" y="1554454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chemeClr val="accent4">
                          <a:lumMod val="40000"/>
                          <a:lumOff val="60000"/>
                          <a:alpha val="31533"/>
                        </a:scheme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84" name="Parallelogram 283">
                        <a:extLst>
                          <a:ext uri="{FF2B5EF4-FFF2-40B4-BE49-F238E27FC236}">
                            <a16:creationId xmlns:a16="http://schemas.microsoft.com/office/drawing/2014/main" id="{AB6DD35A-0618-DA21-A7F0-E7B9B26CDF6E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873375" y="2236811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rgbClr val="00B0F0">
                          <a:alpha val="31533"/>
                        </a:srgb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85" name="Parallelogram 284">
                        <a:extLst>
                          <a:ext uri="{FF2B5EF4-FFF2-40B4-BE49-F238E27FC236}">
                            <a16:creationId xmlns:a16="http://schemas.microsoft.com/office/drawing/2014/main" id="{157C60C4-F905-0338-A64D-B9332C87214F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873375" y="2919193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rgbClr val="0070C0">
                          <a:alpha val="31533"/>
                        </a:srgb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86" name="Parallelogram 285">
                        <a:extLst>
                          <a:ext uri="{FF2B5EF4-FFF2-40B4-BE49-F238E27FC236}">
                            <a16:creationId xmlns:a16="http://schemas.microsoft.com/office/drawing/2014/main" id="{59A2ACA3-198B-9926-1EA8-A7898A20FA18}"/>
                          </a:ext>
                        </a:extLst>
                      </p:cNvPr>
                      <p:cNvSpPr/>
                      <p:nvPr/>
                    </p:nvSpPr>
                    <p:spPr>
                      <a:xfrm rot="21340365">
                        <a:off x="873374" y="3601564"/>
                        <a:ext cx="471314" cy="595498"/>
                      </a:xfrm>
                      <a:prstGeom prst="parallelogram">
                        <a:avLst>
                          <a:gd name="adj" fmla="val 10248"/>
                        </a:avLst>
                      </a:prstGeom>
                      <a:solidFill>
                        <a:srgbClr val="002060">
                          <a:alpha val="31533"/>
                        </a:srgbClr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25"/>
                        <a:endParaRPr lang="en-IL" dirty="0"/>
                      </a:p>
                    </p:txBody>
                  </p:sp>
                  <p:sp>
                    <p:nvSpPr>
                      <p:cNvPr id="292" name="TextBox 291">
                        <a:extLst>
                          <a:ext uri="{FF2B5EF4-FFF2-40B4-BE49-F238E27FC236}">
                            <a16:creationId xmlns:a16="http://schemas.microsoft.com/office/drawing/2014/main" id="{F161BB9D-3810-6078-49AE-AAB83AC69013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142608" y="1661509"/>
                        <a:ext cx="246822" cy="3583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IL" sz="4000" i="1" dirty="0">
                            <a:latin typeface="Franklin Gothic Medium" panose="020B0603020102020204" pitchFamily="34" charset="0"/>
                            <a:cs typeface="Dreaming Outloud Pro" panose="020F0502020204030204" pitchFamily="34" charset="0"/>
                          </a:rPr>
                          <a:t>C</a:t>
                        </a:r>
                      </a:p>
                    </p:txBody>
                  </p:sp>
                  <p:sp>
                    <p:nvSpPr>
                      <p:cNvPr id="293" name="TextBox 292">
                        <a:extLst>
                          <a:ext uri="{FF2B5EF4-FFF2-40B4-BE49-F238E27FC236}">
                            <a16:creationId xmlns:a16="http://schemas.microsoft.com/office/drawing/2014/main" id="{A5493931-984F-EBA4-4129-9D2CB5D84C9A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154778" y="962037"/>
                        <a:ext cx="222481" cy="3583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IL" sz="4000" i="1" dirty="0">
                            <a:latin typeface="Franklin Gothic Medium" panose="020B0603020102020204" pitchFamily="34" charset="0"/>
                            <a:cs typeface="Dreaming Outloud Pro" panose="020F0502020204030204" pitchFamily="34" charset="0"/>
                          </a:rPr>
                          <a:t>F</a:t>
                        </a:r>
                      </a:p>
                    </p:txBody>
                  </p:sp>
                  <p:sp>
                    <p:nvSpPr>
                      <p:cNvPr id="294" name="TextBox 293">
                        <a:extLst>
                          <a:ext uri="{FF2B5EF4-FFF2-40B4-BE49-F238E27FC236}">
                            <a16:creationId xmlns:a16="http://schemas.microsoft.com/office/drawing/2014/main" id="{F147A16B-AC44-3C8E-130A-BBF16E28ABD6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95662" y="2313842"/>
                        <a:ext cx="319782" cy="3583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IL" sz="4000" i="1" dirty="0">
                            <a:latin typeface="Franklin Gothic Medium" panose="020B0603020102020204" pitchFamily="34" charset="0"/>
                            <a:cs typeface="Dreaming Outloud Pro" panose="020F0502020204030204" pitchFamily="34" charset="0"/>
                          </a:rPr>
                          <a:t>A-</a:t>
                        </a:r>
                      </a:p>
                    </p:txBody>
                  </p:sp>
                  <p:sp>
                    <p:nvSpPr>
                      <p:cNvPr id="295" name="TextBox 294">
                        <a:extLst>
                          <a:ext uri="{FF2B5EF4-FFF2-40B4-BE49-F238E27FC236}">
                            <a16:creationId xmlns:a16="http://schemas.microsoft.com/office/drawing/2014/main" id="{E2A6C4EE-C972-E5FE-2B84-BE2707DA2D2B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140984" y="3700446"/>
                        <a:ext cx="250068" cy="3583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IL" sz="4000" i="1" dirty="0">
                            <a:latin typeface="Franklin Gothic Medium" panose="020B0603020102020204" pitchFamily="34" charset="0"/>
                            <a:cs typeface="Dreaming Outloud Pro" panose="020F0502020204030204" pitchFamily="34" charset="0"/>
                          </a:rPr>
                          <a:t>A</a:t>
                        </a:r>
                      </a:p>
                    </p:txBody>
                  </p:sp>
                  <p:sp>
                    <p:nvSpPr>
                      <p:cNvPr id="296" name="TextBox 295">
                        <a:extLst>
                          <a:ext uri="{FF2B5EF4-FFF2-40B4-BE49-F238E27FC236}">
                            <a16:creationId xmlns:a16="http://schemas.microsoft.com/office/drawing/2014/main" id="{927CB5F0-33FC-40E8-8B79-3B816147BCC1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64714" y="3007905"/>
                        <a:ext cx="402608" cy="3583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IL" sz="4000" i="1" dirty="0">
                            <a:latin typeface="Franklin Gothic Medium" panose="020B0603020102020204" pitchFamily="34" charset="0"/>
                            <a:cs typeface="Dreaming Outloud Pro" panose="020F0502020204030204" pitchFamily="34" charset="0"/>
                          </a:rPr>
                          <a:t>A+</a:t>
                        </a:r>
                      </a:p>
                    </p:txBody>
                  </p:sp>
                </p:grp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CE60DDF9-5878-CA15-3AA4-ED127F2FDE9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3132324" y="14381255"/>
                      <a:ext cx="690883" cy="58482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b="1" dirty="0">
                        <a:ln w="0">
                          <a:noFill/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CE60DDF9-5878-CA15-3AA4-ED127F2FDE9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23132324" y="14381255"/>
                      <a:ext cx="690883" cy="584826"/>
                    </a:xfrm>
                    <a:prstGeom prst="rect">
                      <a:avLst/>
                    </a:prstGeom>
                    <a:blipFill>
                      <a:blip r:embed="rId9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6069ECE9-20E7-40E7-2F6A-1BF4B6D86E3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3134708" y="15407883"/>
                      <a:ext cx="686116" cy="58482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b="1" dirty="0">
                        <a:ln w="0">
                          <a:noFill/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6069ECE9-20E7-40E7-2F6A-1BF4B6D86E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23134708" y="15407883"/>
                      <a:ext cx="686116" cy="584826"/>
                    </a:xfrm>
                    <a:prstGeom prst="rect">
                      <a:avLst/>
                    </a:prstGeom>
                    <a:blipFill>
                      <a:blip r:embed="rId10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Rectangle 135">
                      <a:extLst>
                        <a:ext uri="{FF2B5EF4-FFF2-40B4-BE49-F238E27FC236}">
                          <a16:creationId xmlns:a16="http://schemas.microsoft.com/office/drawing/2014/main" id="{16D46086-2F59-17C1-3AF6-024E51C8B657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3149795" y="16434483"/>
                      <a:ext cx="655941" cy="58482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b="1" dirty="0">
                        <a:ln w="0">
                          <a:noFill/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136" name="Rectangle 135">
                      <a:extLst>
                        <a:ext uri="{FF2B5EF4-FFF2-40B4-BE49-F238E27FC236}">
                          <a16:creationId xmlns:a16="http://schemas.microsoft.com/office/drawing/2014/main" id="{16D46086-2F59-17C1-3AF6-024E51C8B65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23149795" y="16434483"/>
                      <a:ext cx="655941" cy="584826"/>
                    </a:xfrm>
                    <a:prstGeom prst="rect">
                      <a:avLst/>
                    </a:prstGeom>
                    <a:blipFill>
                      <a:blip r:embed="rId10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11A39570-BFAD-FF46-7AD5-8A4F48354AD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3129148" y="17461124"/>
                      <a:ext cx="697235" cy="58482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b="1" dirty="0">
                        <a:ln w="0">
                          <a:noFill/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11A39570-BFAD-FF46-7AD5-8A4F48354AD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23129148" y="17461124"/>
                      <a:ext cx="697235" cy="584826"/>
                    </a:xfrm>
                    <a:prstGeom prst="rect">
                      <a:avLst/>
                    </a:prstGeom>
                    <a:blipFill>
                      <a:blip r:embed="rId10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F663FC76-65C9-C7F4-3ECA-8FD123B726D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3142647" y="18487747"/>
                      <a:ext cx="670234" cy="58482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3200" b="1" i="1">
                                    <a:ln w="0"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b="1" dirty="0">
                        <a:ln w="0">
                          <a:noFill/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F663FC76-65C9-C7F4-3ECA-8FD123B726D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23142647" y="18487747"/>
                      <a:ext cx="670234" cy="584826"/>
                    </a:xfrm>
                    <a:prstGeom prst="rect">
                      <a:avLst/>
                    </a:prstGeom>
                    <a:blipFill>
                      <a:blip r:embed="rId10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AE3C9DAF-B9AE-9257-90C2-A04E740F0FA3}"/>
                      </a:ext>
                    </a:extLst>
                  </p:cNvPr>
                  <p:cNvSpPr/>
                  <p:nvPr/>
                </p:nvSpPr>
                <p:spPr>
                  <a:xfrm>
                    <a:off x="26373810" y="12888171"/>
                    <a:ext cx="884080" cy="523201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1">
                              <a:ln w="0">
                                <a:noFill/>
                              </a:ln>
                              <a:latin typeface="Cambria Math" panose="02040503050406030204" pitchFamily="18" charset="0"/>
                            </a:rPr>
                            <m:t>𝑷</m:t>
                          </m:r>
                          <m:sSub>
                            <m:sSubPr>
                              <m:ctrlPr>
                                <a:rPr lang="en-US" sz="2800" b="1" i="1">
                                  <a:ln w="0"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n w="0"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>
                                  <a:ln w="0"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ln w="0">
                        <a:noFill/>
                      </a:ln>
                    </a:endParaRPr>
                  </a:p>
                </p:txBody>
              </p:sp>
            </mc:Choice>
            <mc:Fallback xmlns=""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AE3C9DAF-B9AE-9257-90C2-A04E740F0F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73810" y="12888171"/>
                    <a:ext cx="884080" cy="523201"/>
                  </a:xfrm>
                  <a:prstGeom prst="rect">
                    <a:avLst/>
                  </a:prstGeom>
                  <a:blipFill>
                    <a:blip r:embed="rId104"/>
                    <a:stretch>
                      <a:fillRect l="-2817" b="-2326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1ED18BD4-426B-2D4C-947B-469ADE39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235993" y="14806479"/>
              <a:ext cx="1230169" cy="691972"/>
            </a:xfrm>
            <a:prstGeom prst="rect">
              <a:avLst/>
            </a:prstGeom>
          </p:spPr>
        </p:pic>
      </p:grpSp>
      <p:sp>
        <p:nvSpPr>
          <p:cNvPr id="432" name="Double Bracket 431">
            <a:extLst>
              <a:ext uri="{FF2B5EF4-FFF2-40B4-BE49-F238E27FC236}">
                <a16:creationId xmlns:a16="http://schemas.microsoft.com/office/drawing/2014/main" id="{EBC10CBB-D3EE-971C-F2C9-C17EF4B944C3}"/>
              </a:ext>
            </a:extLst>
          </p:cNvPr>
          <p:cNvSpPr/>
          <p:nvPr/>
        </p:nvSpPr>
        <p:spPr>
          <a:xfrm>
            <a:off x="11845266" y="14375442"/>
            <a:ext cx="6062598" cy="3728941"/>
          </a:xfrm>
          <a:prstGeom prst="bracketPair">
            <a:avLst/>
          </a:prstGeom>
          <a:ln w="38100">
            <a:solidFill>
              <a:srgbClr val="7D99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DC19A44D-8DAA-FC95-F7CC-36B8B1E2E63B}"/>
              </a:ext>
            </a:extLst>
          </p:cNvPr>
          <p:cNvGrpSpPr/>
          <p:nvPr/>
        </p:nvGrpSpPr>
        <p:grpSpPr>
          <a:xfrm>
            <a:off x="201417" y="22305516"/>
            <a:ext cx="19001987" cy="8132847"/>
            <a:chOff x="201417" y="22305516"/>
            <a:chExt cx="19001987" cy="81328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8B5F856-35DF-EAA4-B13A-53AC65E3EBEB}"/>
                    </a:ext>
                  </a:extLst>
                </p:cNvPr>
                <p:cNvSpPr txBox="1"/>
                <p:nvPr/>
              </p:nvSpPr>
              <p:spPr>
                <a:xfrm>
                  <a:off x="244881" y="22305516"/>
                  <a:ext cx="13853713" cy="9987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5400" b="1" dirty="0"/>
                    <a:t>Voxel-wise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𝒕𝒚𝒑</m:t>
                          </m:r>
                        </m:sub>
                      </m:sSub>
                    </m:oMath>
                  </a14:m>
                  <a:r>
                    <a:rPr lang="en-IL" sz="5400" b="1" dirty="0"/>
                    <a:t> to Behavior Corr.</a:t>
                  </a:r>
                </a:p>
              </p:txBody>
            </p:sp>
          </mc:Choice>
          <mc:Fallback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8B5F856-35DF-EAA4-B13A-53AC65E3EB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81" y="22305516"/>
                  <a:ext cx="13853713" cy="998708"/>
                </a:xfrm>
                <a:prstGeom prst="rect">
                  <a:avLst/>
                </a:prstGeom>
                <a:blipFill>
                  <a:blip r:embed="rId106"/>
                  <a:stretch>
                    <a:fillRect l="-2381" t="-15000" b="-287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7" name="Rounded Rectangle 496">
              <a:extLst>
                <a:ext uri="{FF2B5EF4-FFF2-40B4-BE49-F238E27FC236}">
                  <a16:creationId xmlns:a16="http://schemas.microsoft.com/office/drawing/2014/main" id="{4A3A6D1A-33E9-C7A8-AC1A-7FF6FE798A43}"/>
                </a:ext>
              </a:extLst>
            </p:cNvPr>
            <p:cNvSpPr/>
            <p:nvPr/>
          </p:nvSpPr>
          <p:spPr>
            <a:xfrm>
              <a:off x="201417" y="23321519"/>
              <a:ext cx="18975584" cy="7116844"/>
            </a:xfrm>
            <a:prstGeom prst="roundRect">
              <a:avLst>
                <a:gd name="adj" fmla="val 2375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1" eaLnBrk="1" latinLnBrk="0" hangingPunct="1"/>
              <a:endParaRPr lang="en-IL" dirty="0"/>
            </a:p>
          </p:txBody>
        </p:sp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E7572661-605C-2806-F69D-A2EF734433D2}"/>
                </a:ext>
              </a:extLst>
            </p:cNvPr>
            <p:cNvSpPr txBox="1"/>
            <p:nvPr/>
          </p:nvSpPr>
          <p:spPr>
            <a:xfrm>
              <a:off x="1120982" y="23559539"/>
              <a:ext cx="5374523" cy="11993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/>
                <a:t>Human Movement Prediction Performance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682788B-2744-900B-CDAA-1E8A7EA10052}"/>
                </a:ext>
              </a:extLst>
            </p:cNvPr>
            <p:cNvGrpSpPr/>
            <p:nvPr/>
          </p:nvGrpSpPr>
          <p:grpSpPr>
            <a:xfrm>
              <a:off x="316267" y="23569824"/>
              <a:ext cx="888695" cy="888696"/>
              <a:chOff x="18195893" y="6434941"/>
              <a:chExt cx="1075322" cy="1075323"/>
            </a:xfrm>
          </p:grpSpPr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492C276C-B795-D2DF-2B49-E5A17222D699}"/>
                  </a:ext>
                </a:extLst>
              </p:cNvPr>
              <p:cNvSpPr/>
              <p:nvPr/>
            </p:nvSpPr>
            <p:spPr>
              <a:xfrm>
                <a:off x="18195893" y="6434941"/>
                <a:ext cx="1075322" cy="1075323"/>
              </a:xfrm>
              <a:prstGeom prst="ellipse">
                <a:avLst/>
              </a:prstGeom>
              <a:solidFill>
                <a:schemeClr val="accent3">
                  <a:lumMod val="75000"/>
                  <a:alpha val="1964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5A25C129-F9A6-6FC5-5038-161AA565C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8281919" y="6520967"/>
                <a:ext cx="903271" cy="903271"/>
              </a:xfrm>
              <a:prstGeom prst="rect">
                <a:avLst/>
              </a:prstGeom>
            </p:spPr>
          </p:pic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0014E708-4E47-9B98-166A-076C1178504E}"/>
                </a:ext>
              </a:extLst>
            </p:cNvPr>
            <p:cNvGrpSpPr/>
            <p:nvPr/>
          </p:nvGrpSpPr>
          <p:grpSpPr>
            <a:xfrm>
              <a:off x="293383" y="26013570"/>
              <a:ext cx="935202" cy="891969"/>
              <a:chOff x="20466997" y="14930659"/>
              <a:chExt cx="2004690" cy="1912016"/>
            </a:xfrm>
          </p:grpSpPr>
          <p:pic>
            <p:nvPicPr>
              <p:cNvPr id="504" name="Picture 503">
                <a:extLst>
                  <a:ext uri="{FF2B5EF4-FFF2-40B4-BE49-F238E27FC236}">
                    <a16:creationId xmlns:a16="http://schemas.microsoft.com/office/drawing/2014/main" id="{E62C27C0-9348-E1CD-6988-0370FD7E7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466997" y="14930659"/>
                <a:ext cx="1981200" cy="1854199"/>
              </a:xfrm>
              <a:prstGeom prst="rect">
                <a:avLst/>
              </a:prstGeom>
            </p:spPr>
          </p:pic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574581A4-C154-8CBC-4B64-F42C53DD9059}"/>
                  </a:ext>
                </a:extLst>
              </p:cNvPr>
              <p:cNvSpPr/>
              <p:nvPr/>
            </p:nvSpPr>
            <p:spPr>
              <a:xfrm>
                <a:off x="20566687" y="14937675"/>
                <a:ext cx="1905000" cy="1905000"/>
              </a:xfrm>
              <a:prstGeom prst="ellipse">
                <a:avLst/>
              </a:prstGeom>
              <a:solidFill>
                <a:srgbClr val="7030A0">
                  <a:alpha val="1964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IL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CF5CBCE1-7D2F-04EB-691B-939B8E950042}"/>
                    </a:ext>
                  </a:extLst>
                </p:cNvPr>
                <p:cNvSpPr txBox="1"/>
                <p:nvPr/>
              </p:nvSpPr>
              <p:spPr>
                <a:xfrm>
                  <a:off x="1217627" y="26213966"/>
                  <a:ext cx="4505597" cy="689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𝑡𝑦𝑝</m:t>
                          </m:r>
                        </m:sub>
                      </m:sSub>
                      <m:r>
                        <a:rPr lang="he-IL" sz="36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3600" dirty="0"/>
                    <a:t>in Movie #1</a:t>
                  </a:r>
                </a:p>
              </p:txBody>
            </p:sp>
          </mc:Choice>
          <mc:Fallback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CF5CBCE1-7D2F-04EB-691B-939B8E950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627" y="26213966"/>
                  <a:ext cx="4505597" cy="689503"/>
                </a:xfrm>
                <a:prstGeom prst="rect">
                  <a:avLst/>
                </a:prstGeom>
                <a:blipFill>
                  <a:blip r:embed="rId107"/>
                  <a:stretch>
                    <a:fillRect l="-1690" t="-12727" b="-2727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FE0753AF-FF6B-EB9F-C07B-FEF9F75EBBDA}"/>
                </a:ext>
              </a:extLst>
            </p:cNvPr>
            <p:cNvGrpSpPr/>
            <p:nvPr/>
          </p:nvGrpSpPr>
          <p:grpSpPr>
            <a:xfrm>
              <a:off x="5007233" y="23409849"/>
              <a:ext cx="9510056" cy="7015067"/>
              <a:chOff x="2335431" y="2631797"/>
              <a:chExt cx="3389408" cy="2272900"/>
            </a:xfrm>
          </p:grpSpPr>
          <p:pic>
            <p:nvPicPr>
              <p:cNvPr id="321" name="Picture 320" descr="A grey and orange brain&#10;&#10;AI-generated content may be incorrect.">
                <a:extLst>
                  <a:ext uri="{FF2B5EF4-FFF2-40B4-BE49-F238E27FC236}">
                    <a16:creationId xmlns:a16="http://schemas.microsoft.com/office/drawing/2014/main" id="{A1F11FAA-AB05-F9C3-4C67-A8D7F88FF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26905" y="3625625"/>
                <a:ext cx="1397934" cy="1032132"/>
              </a:xfrm>
              <a:prstGeom prst="rect">
                <a:avLst/>
              </a:prstGeom>
            </p:spPr>
          </p:pic>
          <p:pic>
            <p:nvPicPr>
              <p:cNvPr id="322" name="Picture 321" descr="A grey and orange spotted object&#10;&#10;AI-generated content may be incorrect.">
                <a:extLst>
                  <a:ext uri="{FF2B5EF4-FFF2-40B4-BE49-F238E27FC236}">
                    <a16:creationId xmlns:a16="http://schemas.microsoft.com/office/drawing/2014/main" id="{C313F727-F066-CA56-4228-0BBD00602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9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99548" y="2872268"/>
                <a:ext cx="1155317" cy="872064"/>
              </a:xfrm>
              <a:prstGeom prst="rect">
                <a:avLst/>
              </a:prstGeom>
            </p:spPr>
          </p:pic>
          <p:pic>
            <p:nvPicPr>
              <p:cNvPr id="323" name="Picture 322" descr="A colorful object with black background&#10;&#10;AI-generated content may be incorrect.">
                <a:extLst>
                  <a:ext uri="{FF2B5EF4-FFF2-40B4-BE49-F238E27FC236}">
                    <a16:creationId xmlns:a16="http://schemas.microsoft.com/office/drawing/2014/main" id="{7E0BBBF6-D606-3459-AF8E-625CAB72A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0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35431" y="3738293"/>
                <a:ext cx="1270849" cy="851873"/>
              </a:xfrm>
              <a:prstGeom prst="rect">
                <a:avLst/>
              </a:prstGeom>
            </p:spPr>
          </p:pic>
          <p:pic>
            <p:nvPicPr>
              <p:cNvPr id="324" name="Picture 323" descr="A grey and orange spotted object&#10;&#10;AI-generated content may be incorrect.">
                <a:extLst>
                  <a:ext uri="{FF2B5EF4-FFF2-40B4-BE49-F238E27FC236}">
                    <a16:creationId xmlns:a16="http://schemas.microsoft.com/office/drawing/2014/main" id="{34588B82-06F2-97C4-F782-D07B177D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1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60882" y="2886901"/>
                <a:ext cx="1155317" cy="898825"/>
              </a:xfrm>
              <a:prstGeom prst="rect">
                <a:avLst/>
              </a:prstGeom>
            </p:spPr>
          </p:pic>
          <p:pic>
            <p:nvPicPr>
              <p:cNvPr id="325" name="Picture 324" descr="A grey and orange and white lungs&#10;&#10;AI-generated content may be incorrect.">
                <a:extLst>
                  <a:ext uri="{FF2B5EF4-FFF2-40B4-BE49-F238E27FC236}">
                    <a16:creationId xmlns:a16="http://schemas.microsoft.com/office/drawing/2014/main" id="{ECDF05D6-2FBC-CE7F-0A50-11D508135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15669" y="2631797"/>
                <a:ext cx="933632" cy="1019397"/>
              </a:xfrm>
              <a:prstGeom prst="rect">
                <a:avLst/>
              </a:prstGeom>
            </p:spPr>
          </p:pic>
          <p:pic>
            <p:nvPicPr>
              <p:cNvPr id="326" name="Picture 325" descr="A grey and yellow colored body parts&#10;&#10;AI-generated content may be incorrect.">
                <a:extLst>
                  <a:ext uri="{FF2B5EF4-FFF2-40B4-BE49-F238E27FC236}">
                    <a16:creationId xmlns:a16="http://schemas.microsoft.com/office/drawing/2014/main" id="{E98FF41C-CC8F-257E-B172-7E43F3A8F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28206" y="3832299"/>
                <a:ext cx="966442" cy="1072398"/>
              </a:xfrm>
              <a:prstGeom prst="rect">
                <a:avLst/>
              </a:prstGeom>
            </p:spPr>
          </p:pic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103EFBF2-50EC-9EE1-063F-1FE6330103AA}"/>
                </a:ext>
              </a:extLst>
            </p:cNvPr>
            <p:cNvGrpSpPr/>
            <p:nvPr/>
          </p:nvGrpSpPr>
          <p:grpSpPr>
            <a:xfrm>
              <a:off x="11584157" y="29620384"/>
              <a:ext cx="1533886" cy="768599"/>
              <a:chOff x="24780022" y="28735773"/>
              <a:chExt cx="1533886" cy="768599"/>
            </a:xfrm>
          </p:grpSpPr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8357875A-C16A-4D0D-9ED0-9C4EA7EAB3A4}"/>
                  </a:ext>
                </a:extLst>
              </p:cNvPr>
              <p:cNvSpPr/>
              <p:nvPr/>
            </p:nvSpPr>
            <p:spPr>
              <a:xfrm>
                <a:off x="24780022" y="28800987"/>
                <a:ext cx="594942" cy="639013"/>
              </a:xfrm>
              <a:prstGeom prst="rect">
                <a:avLst/>
              </a:prstGeom>
              <a:solidFill>
                <a:srgbClr val="FF9300">
                  <a:alpha val="50000"/>
                </a:srgb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800"/>
              </a:p>
            </p:txBody>
          </p:sp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4A5D10FC-6F34-B8F6-190F-2EB11B4759DF}"/>
                  </a:ext>
                </a:extLst>
              </p:cNvPr>
              <p:cNvSpPr txBox="1"/>
              <p:nvPr/>
            </p:nvSpPr>
            <p:spPr>
              <a:xfrm>
                <a:off x="25365390" y="28735773"/>
                <a:ext cx="948518" cy="768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sz="4400" dirty="0"/>
                  <a:t>MS</a:t>
                </a:r>
              </a:p>
            </p:txBody>
          </p: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E33B92E4-96B5-0B5E-273B-583C24E5A57E}"/>
                </a:ext>
              </a:extLst>
            </p:cNvPr>
            <p:cNvGrpSpPr/>
            <p:nvPr/>
          </p:nvGrpSpPr>
          <p:grpSpPr>
            <a:xfrm>
              <a:off x="13107449" y="29620384"/>
              <a:ext cx="1558915" cy="768599"/>
              <a:chOff x="24931218" y="29120399"/>
              <a:chExt cx="1558915" cy="768599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E1126716-CCB2-0F5E-3BBC-6B321963EF50}"/>
                  </a:ext>
                </a:extLst>
              </p:cNvPr>
              <p:cNvSpPr/>
              <p:nvPr/>
            </p:nvSpPr>
            <p:spPr>
              <a:xfrm>
                <a:off x="24931218" y="29185613"/>
                <a:ext cx="594942" cy="63901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80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2D7675E5-F106-0A43-7DAD-6F2FD9CA0FA9}"/>
                  </a:ext>
                </a:extLst>
              </p:cNvPr>
              <p:cNvSpPr txBox="1"/>
              <p:nvPr/>
            </p:nvSpPr>
            <p:spPr>
              <a:xfrm>
                <a:off x="25517790" y="29120399"/>
                <a:ext cx="972343" cy="768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sz="4400" dirty="0"/>
                  <a:t>HC</a:t>
                </a:r>
              </a:p>
            </p:txBody>
          </p:sp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8BE06BCE-9DDC-D1BC-DC6B-4537EED33D62}"/>
                </a:ext>
              </a:extLst>
            </p:cNvPr>
            <p:cNvGrpSpPr/>
            <p:nvPr/>
          </p:nvGrpSpPr>
          <p:grpSpPr>
            <a:xfrm>
              <a:off x="14674931" y="29591561"/>
              <a:ext cx="4528473" cy="768599"/>
              <a:chOff x="24832575" y="30360520"/>
              <a:chExt cx="4528473" cy="768599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268FFEF6-2952-2EF4-1377-3C9ADFBB4420}"/>
                  </a:ext>
                </a:extLst>
              </p:cNvPr>
              <p:cNvSpPr/>
              <p:nvPr/>
            </p:nvSpPr>
            <p:spPr>
              <a:xfrm>
                <a:off x="24832575" y="30425734"/>
                <a:ext cx="594942" cy="639013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800" dirty="0"/>
              </a:p>
            </p:txBody>
          </p: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B30D812B-4D29-4B69-CEA2-B58416ED75E3}"/>
                  </a:ext>
                </a:extLst>
              </p:cNvPr>
              <p:cNvSpPr txBox="1"/>
              <p:nvPr/>
            </p:nvSpPr>
            <p:spPr>
              <a:xfrm>
                <a:off x="25420979" y="30360520"/>
                <a:ext cx="3940069" cy="768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sz="4400" dirty="0"/>
                  <a:t>Overlap (NN=1)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C829094-75E2-090E-6956-FF6C84BABCD1}"/>
                </a:ext>
              </a:extLst>
            </p:cNvPr>
            <p:cNvGrpSpPr/>
            <p:nvPr/>
          </p:nvGrpSpPr>
          <p:grpSpPr>
            <a:xfrm>
              <a:off x="505728" y="28941950"/>
              <a:ext cx="5840895" cy="645412"/>
              <a:chOff x="213728" y="28800753"/>
              <a:chExt cx="5840895" cy="645412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A386E7A-0947-8381-0930-C5876776803D}"/>
                  </a:ext>
                </a:extLst>
              </p:cNvPr>
              <p:cNvSpPr txBox="1"/>
              <p:nvPr/>
            </p:nvSpPr>
            <p:spPr>
              <a:xfrm>
                <a:off x="680104" y="28800753"/>
                <a:ext cx="5374519" cy="645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L" sz="3600" dirty="0"/>
                  <a:t>Threshold</a:t>
                </a:r>
                <a:r>
                  <a:rPr lang="en-IL" sz="3600" i="1" dirty="0"/>
                  <a:t> r=0.3</a:t>
                </a:r>
                <a:endParaRPr lang="en-IL" sz="36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14A689B-6196-14C2-3F9D-9BE2C4E89C5E}"/>
                  </a:ext>
                </a:extLst>
              </p:cNvPr>
              <p:cNvSpPr/>
              <p:nvPr/>
            </p:nvSpPr>
            <p:spPr>
              <a:xfrm>
                <a:off x="213728" y="29001143"/>
                <a:ext cx="272659" cy="272659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240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35E7C18-5AD2-151E-221A-6AAF88ACF820}"/>
                </a:ext>
              </a:extLst>
            </p:cNvPr>
            <p:cNvGrpSpPr/>
            <p:nvPr/>
          </p:nvGrpSpPr>
          <p:grpSpPr>
            <a:xfrm>
              <a:off x="505729" y="29581077"/>
              <a:ext cx="5661741" cy="645412"/>
              <a:chOff x="211683" y="28873771"/>
              <a:chExt cx="5661741" cy="645412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E1678C4-69C1-5542-8084-400443CD8498}"/>
                  </a:ext>
                </a:extLst>
              </p:cNvPr>
              <p:cNvSpPr txBox="1"/>
              <p:nvPr/>
            </p:nvSpPr>
            <p:spPr>
              <a:xfrm>
                <a:off x="656758" y="28873771"/>
                <a:ext cx="5216666" cy="645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Clusters &gt;200 voxels</a:t>
                </a:r>
                <a:endParaRPr lang="en-IL" sz="3600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2ED1102-1DD1-0D89-FA4B-E3E249C70E26}"/>
                  </a:ext>
                </a:extLst>
              </p:cNvPr>
              <p:cNvSpPr/>
              <p:nvPr/>
            </p:nvSpPr>
            <p:spPr>
              <a:xfrm>
                <a:off x="211683" y="29056888"/>
                <a:ext cx="272659" cy="272659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457200" rtl="0" eaLnBrk="1" latinLnBrk="0" hangingPunct="1"/>
                <a:endParaRPr lang="en-IL" sz="2400"/>
              </a:p>
            </p:txBody>
          </p: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D66FE51-DCEE-1EBC-A0A4-615A36A66417}"/>
                </a:ext>
              </a:extLst>
            </p:cNvPr>
            <p:cNvCxnSpPr>
              <a:cxnSpLocks/>
            </p:cNvCxnSpPr>
            <p:nvPr/>
          </p:nvCxnSpPr>
          <p:spPr>
            <a:xfrm>
              <a:off x="220425" y="28753074"/>
              <a:ext cx="4910375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6A6FB53-9280-338C-FB77-95C3DB63D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5213" y="28753074"/>
              <a:ext cx="0" cy="167184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87768D2-E0CE-9518-699C-FBCF8ADE7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97949" y="24812558"/>
              <a:ext cx="2397253" cy="1348455"/>
            </a:xfrm>
            <a:prstGeom prst="rect">
              <a:avLst/>
            </a:prstGeom>
          </p:spPr>
        </p:pic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0DDBACDB-A718-8C4F-78DE-62D3EFC422D3}"/>
                </a:ext>
              </a:extLst>
            </p:cNvPr>
            <p:cNvGrpSpPr/>
            <p:nvPr/>
          </p:nvGrpSpPr>
          <p:grpSpPr>
            <a:xfrm>
              <a:off x="16863932" y="23429167"/>
              <a:ext cx="2233541" cy="4463514"/>
              <a:chOff x="16788990" y="23592906"/>
              <a:chExt cx="2233541" cy="4463514"/>
            </a:xfrm>
          </p:grpSpPr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A06A2A6B-A316-C7BD-E01E-F68978A9E782}"/>
                  </a:ext>
                </a:extLst>
              </p:cNvPr>
              <p:cNvGrpSpPr/>
              <p:nvPr/>
            </p:nvGrpSpPr>
            <p:grpSpPr>
              <a:xfrm>
                <a:off x="16788990" y="23592906"/>
                <a:ext cx="2233541" cy="4463514"/>
                <a:chOff x="25854286" y="20741003"/>
                <a:chExt cx="1931915" cy="3860742"/>
              </a:xfrm>
            </p:grpSpPr>
            <p:pic>
              <p:nvPicPr>
                <p:cNvPr id="508" name="Picture 507">
                  <a:extLst>
                    <a:ext uri="{FF2B5EF4-FFF2-40B4-BE49-F238E27FC236}">
                      <a16:creationId xmlns:a16="http://schemas.microsoft.com/office/drawing/2014/main" id="{855A2FC8-3325-A9B8-E515-65C97FDD9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54286" y="22720780"/>
                  <a:ext cx="1931915" cy="18809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</p:pic>
            <p:pic>
              <p:nvPicPr>
                <p:cNvPr id="509" name="Picture 508">
                  <a:extLst>
                    <a:ext uri="{FF2B5EF4-FFF2-40B4-BE49-F238E27FC236}">
                      <a16:creationId xmlns:a16="http://schemas.microsoft.com/office/drawing/2014/main" id="{97EA2D8E-EDA8-2EA7-F1EF-13B4A5CA7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863128" y="20741003"/>
                  <a:ext cx="1917881" cy="187971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</p:pic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AC4CB8CC-572C-F318-AAF3-D89E33571596}"/>
                    </a:ext>
                  </a:extLst>
                </p:cNvPr>
                <p:cNvSpPr/>
                <p:nvPr/>
              </p:nvSpPr>
              <p:spPr>
                <a:xfrm>
                  <a:off x="26347487" y="20744000"/>
                  <a:ext cx="639957" cy="678106"/>
                </a:xfrm>
                <a:prstGeom prst="ellipse">
                  <a:avLst/>
                </a:prstGeom>
                <a:blipFill>
                  <a:blip r:embed="rId22"/>
                  <a:tile tx="0" ty="0" sx="100000" sy="100000" flip="none" algn="tl"/>
                </a:blip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457200" rtl="1" eaLnBrk="1" latinLnBrk="0" hangingPunct="1"/>
                  <a:endParaRPr lang="en-IL"/>
                </a:p>
              </p:txBody>
            </p:sp>
          </p:grp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BA8391A-0E2F-2982-A182-0B84C3B72843}"/>
                  </a:ext>
                </a:extLst>
              </p:cNvPr>
              <p:cNvSpPr/>
              <p:nvPr/>
            </p:nvSpPr>
            <p:spPr>
              <a:xfrm>
                <a:off x="17575021" y="25986887"/>
                <a:ext cx="667197" cy="706971"/>
              </a:xfrm>
              <a:prstGeom prst="ellipse">
                <a:avLst/>
              </a:prstGeom>
              <a:blipFill>
                <a:blip r:embed="rId22"/>
                <a:tile tx="0" ty="0" sx="100000" sy="100000" flip="none" algn="tl"/>
              </a:blip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457200" rtl="1" eaLnBrk="1" latinLnBrk="0" hangingPunct="1"/>
                <a:endParaRPr lang="en-IL"/>
              </a:p>
            </p:txBody>
          </p:sp>
        </p:grpSp>
      </p:grpSp>
      <p:sp>
        <p:nvSpPr>
          <p:cNvPr id="433" name="Double Bracket 432">
            <a:extLst>
              <a:ext uri="{FF2B5EF4-FFF2-40B4-BE49-F238E27FC236}">
                <a16:creationId xmlns:a16="http://schemas.microsoft.com/office/drawing/2014/main" id="{4A37D0AE-AFE4-892C-D826-98BA56461901}"/>
              </a:ext>
            </a:extLst>
          </p:cNvPr>
          <p:cNvSpPr/>
          <p:nvPr/>
        </p:nvSpPr>
        <p:spPr>
          <a:xfrm>
            <a:off x="11845266" y="18152221"/>
            <a:ext cx="6062598" cy="3728941"/>
          </a:xfrm>
          <a:prstGeom prst="bracketPair">
            <a:avLst/>
          </a:prstGeom>
          <a:ln w="38100">
            <a:solidFill>
              <a:srgbClr val="AC72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7077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</TotalTime>
  <Words>332</Words>
  <Application>Microsoft Macintosh PowerPoint</Application>
  <PresentationFormat>Custom</PresentationFormat>
  <Paragraphs>71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Cambria Math</vt:lpstr>
      <vt:lpstr>Franklin Gothic Medium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Ido Har-Shalom</dc:creator>
  <cp:lastModifiedBy>Ido Har-Shalom</cp:lastModifiedBy>
  <cp:revision>55</cp:revision>
  <dcterms:created xsi:type="dcterms:W3CDTF">2025-09-09T04:40:05Z</dcterms:created>
  <dcterms:modified xsi:type="dcterms:W3CDTF">2026-02-04T09:31:05Z</dcterms:modified>
</cp:coreProperties>
</file>